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3" r:id="rId7"/>
    <p:sldId id="264" r:id="rId8"/>
    <p:sldId id="261" r:id="rId9"/>
    <p:sldId id="266" r:id="rId10"/>
    <p:sldId id="267" r:id="rId11"/>
    <p:sldId id="262" r:id="rId12"/>
    <p:sldId id="272" r:id="rId13"/>
    <p:sldId id="273" r:id="rId14"/>
    <p:sldId id="268" r:id="rId15"/>
    <p:sldId id="274" r:id="rId16"/>
    <p:sldId id="269" r:id="rId17"/>
    <p:sldId id="270" r:id="rId18"/>
    <p:sldId id="265"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4E8F6D9-BC8E-4C46-8776-C3815204A764}" type="datetimeFigureOut">
              <a:rPr lang="ru-RU" smtClean="0"/>
              <a:t>20.12.2023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107318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75845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87700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955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47073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4E8F6D9-BC8E-4C46-8776-C3815204A764}" type="datetimeFigureOut">
              <a:rPr lang="ru-RU" smtClean="0"/>
              <a:t>20.12.2023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465497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4E8F6D9-BC8E-4C46-8776-C3815204A764}" type="datetimeFigureOut">
              <a:rPr lang="ru-RU" smtClean="0"/>
              <a:t>20.12.2023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1587877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E8F6D9-BC8E-4C46-8776-C3815204A764}" type="datetimeFigureOut">
              <a:rPr lang="ru-RU" smtClean="0"/>
              <a:t>20.12.2023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003271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E8F6D9-BC8E-4C46-8776-C3815204A764}" type="datetimeFigureOut">
              <a:rPr lang="ru-RU" smtClean="0"/>
              <a:t>20.12.2023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329309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E8F6D9-BC8E-4C46-8776-C3815204A764}" type="datetimeFigureOut">
              <a:rPr lang="ru-RU" smtClean="0"/>
              <a:t>20.12.2023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351464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4E8F6D9-BC8E-4C46-8776-C3815204A764}" type="datetimeFigureOut">
              <a:rPr lang="ru-RU" smtClean="0"/>
              <a:t>20.12.2023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74856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1859690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4E8F6D9-BC8E-4C46-8776-C3815204A764}" type="datetimeFigureOut">
              <a:rPr lang="ru-RU" smtClean="0"/>
              <a:t>20.12.2023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7838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4E8F6D9-BC8E-4C46-8776-C3815204A764}" type="datetimeFigureOut">
              <a:rPr lang="ru-RU" smtClean="0"/>
              <a:t>20.12.2023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19702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4E8F6D9-BC8E-4C46-8776-C3815204A764}" type="datetimeFigureOut">
              <a:rPr lang="ru-RU" smtClean="0"/>
              <a:t>20.12.2023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217397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164718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4E8F6D9-BC8E-4C46-8776-C3815204A764}" type="datetimeFigureOut">
              <a:rPr lang="ru-RU" smtClean="0"/>
              <a:t>20.12.2023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D60C0A-362C-433A-B640-066C0EDAFB83}" type="slidenum">
              <a:rPr lang="ru-RU" smtClean="0"/>
              <a:t>‹#›</a:t>
            </a:fld>
            <a:endParaRPr lang="ru-RU"/>
          </a:p>
        </p:txBody>
      </p:sp>
    </p:spTree>
    <p:extLst>
      <p:ext uri="{BB962C8B-B14F-4D97-AF65-F5344CB8AC3E}">
        <p14:creationId xmlns:p14="http://schemas.microsoft.com/office/powerpoint/2010/main" val="6288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4E8F6D9-BC8E-4C46-8776-C3815204A764}" type="datetimeFigureOut">
              <a:rPr lang="ru-RU" smtClean="0"/>
              <a:t>20.12.2023</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9D60C0A-362C-433A-B640-066C0EDAFB83}" type="slidenum">
              <a:rPr lang="ru-RU" smtClean="0"/>
              <a:t>‹#›</a:t>
            </a:fld>
            <a:endParaRPr lang="ru-RU"/>
          </a:p>
        </p:txBody>
      </p:sp>
    </p:spTree>
    <p:extLst>
      <p:ext uri="{BB962C8B-B14F-4D97-AF65-F5344CB8AC3E}">
        <p14:creationId xmlns:p14="http://schemas.microsoft.com/office/powerpoint/2010/main" val="3093689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E6CB3911-AAA9-4A2F-8FE1-C02A2D7BF788}"/>
              </a:ext>
            </a:extLst>
          </p:cNvPr>
          <p:cNvSpPr>
            <a:spLocks noGrp="1"/>
          </p:cNvSpPr>
          <p:nvPr>
            <p:ph type="ctrTitle"/>
          </p:nvPr>
        </p:nvSpPr>
        <p:spPr>
          <a:xfrm>
            <a:off x="825624" y="710214"/>
            <a:ext cx="10946166" cy="2718785"/>
          </a:xfrm>
        </p:spPr>
        <p:txBody>
          <a:bodyPr>
            <a:normAutofit/>
          </a:bodyPr>
          <a:lstStyle/>
          <a:p>
            <a:r>
              <a:rPr lang="ru-RU" sz="3100" b="1" dirty="0"/>
              <a:t> </a:t>
            </a:r>
            <a:r>
              <a:rPr lang="ru-RU" sz="3100" b="1" dirty="0">
                <a:solidFill>
                  <a:schemeClr val="accent6">
                    <a:lumMod val="50000"/>
                  </a:schemeClr>
                </a:solidFill>
              </a:rPr>
              <a:t>Формирование экологической культуры у детей дошкольного возраста в процессе ознакомления с произведениями художественной литературы природоведческого направления.</a:t>
            </a:r>
            <a:br>
              <a:rPr lang="ru-RU" dirty="0"/>
            </a:br>
            <a:endParaRPr lang="ru-RU" sz="2800" dirty="0">
              <a:latin typeface="Times New Roman" panose="02020603050405020304" pitchFamily="18" charset="0"/>
              <a:cs typeface="Times New Roman" panose="02020603050405020304" pitchFamily="18" charset="0"/>
            </a:endParaRPr>
          </a:p>
        </p:txBody>
      </p:sp>
      <p:sp>
        <p:nvSpPr>
          <p:cNvPr id="5" name="Подзаголовок 4">
            <a:extLst>
              <a:ext uri="{FF2B5EF4-FFF2-40B4-BE49-F238E27FC236}">
                <a16:creationId xmlns:a16="http://schemas.microsoft.com/office/drawing/2014/main" id="{FC4BF6AC-9C30-4AEC-A0D4-75E273B12467}"/>
              </a:ext>
            </a:extLst>
          </p:cNvPr>
          <p:cNvSpPr>
            <a:spLocks noGrp="1"/>
          </p:cNvSpPr>
          <p:nvPr>
            <p:ph type="subTitle" idx="1"/>
          </p:nvPr>
        </p:nvSpPr>
        <p:spPr>
          <a:xfrm>
            <a:off x="5859262" y="3915052"/>
            <a:ext cx="4882719" cy="2112886"/>
          </a:xfrm>
        </p:spPr>
        <p:txBody>
          <a:bodyPr>
            <a:normAutofit/>
          </a:bodyPr>
          <a:lstStyle/>
          <a:p>
            <a:r>
              <a:rPr lang="ru-RU" sz="1800" b="1" dirty="0">
                <a:solidFill>
                  <a:schemeClr val="accent6">
                    <a:lumMod val="50000"/>
                  </a:schemeClr>
                </a:solidFill>
                <a:latin typeface="Times New Roman" panose="02020603050405020304" pitchFamily="18" charset="0"/>
                <a:cs typeface="Times New Roman" panose="02020603050405020304" pitchFamily="18" charset="0"/>
              </a:rPr>
              <a:t>Учитель-логопед МБДОУ д/с №24</a:t>
            </a:r>
          </a:p>
          <a:p>
            <a:r>
              <a:rPr lang="ru-RU" sz="1800" b="1" dirty="0" err="1">
                <a:solidFill>
                  <a:schemeClr val="accent6">
                    <a:lumMod val="50000"/>
                  </a:schemeClr>
                </a:solidFill>
                <a:latin typeface="Times New Roman" panose="02020603050405020304" pitchFamily="18" charset="0"/>
                <a:cs typeface="Times New Roman" panose="02020603050405020304" pitchFamily="18" charset="0"/>
              </a:rPr>
              <a:t>Клячева</a:t>
            </a:r>
            <a:r>
              <a:rPr lang="ru-RU" sz="1800" b="1" dirty="0">
                <a:solidFill>
                  <a:schemeClr val="accent6">
                    <a:lumMod val="50000"/>
                  </a:schemeClr>
                </a:solidFill>
                <a:latin typeface="Times New Roman" panose="02020603050405020304" pitchFamily="18" charset="0"/>
                <a:cs typeface="Times New Roman" panose="02020603050405020304" pitchFamily="18" charset="0"/>
              </a:rPr>
              <a:t> Е.</a:t>
            </a:r>
            <a:r>
              <a:rPr lang="ru-RU" sz="1800" b="1">
                <a:solidFill>
                  <a:schemeClr val="accent6">
                    <a:lumMod val="50000"/>
                  </a:schemeClr>
                </a:solidFill>
                <a:latin typeface="Times New Roman" panose="02020603050405020304" pitchFamily="18" charset="0"/>
                <a:cs typeface="Times New Roman" panose="02020603050405020304" pitchFamily="18" charset="0"/>
              </a:rPr>
              <a:t>В. </a:t>
            </a:r>
            <a:endParaRPr lang="ru-RU" sz="1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632F7A2B-B5D3-4B2A-B569-D4D9F34B3CE4}"/>
              </a:ext>
            </a:extLst>
          </p:cNvPr>
          <p:cNvPicPr>
            <a:picLocks noChangeAspect="1"/>
          </p:cNvPicPr>
          <p:nvPr/>
        </p:nvPicPr>
        <p:blipFill>
          <a:blip r:embed="rId2"/>
          <a:stretch>
            <a:fillRect/>
          </a:stretch>
        </p:blipFill>
        <p:spPr>
          <a:xfrm>
            <a:off x="195309" y="3036163"/>
            <a:ext cx="3870664" cy="3737499"/>
          </a:xfrm>
          <a:prstGeom prst="rect">
            <a:avLst/>
          </a:prstGeom>
        </p:spPr>
      </p:pic>
    </p:spTree>
    <p:extLst>
      <p:ext uri="{BB962C8B-B14F-4D97-AF65-F5344CB8AC3E}">
        <p14:creationId xmlns:p14="http://schemas.microsoft.com/office/powerpoint/2010/main" val="117816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57EA990B-931C-4117-AEAA-8D1E54B46273}"/>
              </a:ext>
            </a:extLst>
          </p:cNvPr>
          <p:cNvSpPr>
            <a:spLocks noGrp="1"/>
          </p:cNvSpPr>
          <p:nvPr>
            <p:ph type="title"/>
          </p:nvPr>
        </p:nvSpPr>
        <p:spPr>
          <a:xfrm>
            <a:off x="913775" y="115410"/>
            <a:ext cx="10364451" cy="417250"/>
          </a:xfrm>
        </p:spPr>
        <p:txBody>
          <a:bodyPr>
            <a:normAutofit fontScale="90000"/>
          </a:bodyPr>
          <a:lstStyle/>
          <a:p>
            <a:endParaRPr lang="ru-RU" dirty="0"/>
          </a:p>
        </p:txBody>
      </p:sp>
      <p:sp>
        <p:nvSpPr>
          <p:cNvPr id="6" name="Объект 5">
            <a:extLst>
              <a:ext uri="{FF2B5EF4-FFF2-40B4-BE49-F238E27FC236}">
                <a16:creationId xmlns:a16="http://schemas.microsoft.com/office/drawing/2014/main" id="{981B0896-5F2A-4608-A678-D5F4D9552C36}"/>
              </a:ext>
            </a:extLst>
          </p:cNvPr>
          <p:cNvSpPr>
            <a:spLocks noGrp="1"/>
          </p:cNvSpPr>
          <p:nvPr>
            <p:ph sz="quarter" idx="13"/>
          </p:nvPr>
        </p:nvSpPr>
        <p:spPr>
          <a:xfrm>
            <a:off x="390617" y="727969"/>
            <a:ext cx="5246703" cy="5814874"/>
          </a:xfrm>
          <a:solidFill>
            <a:srgbClr val="FFC000"/>
          </a:solidFill>
        </p:spPr>
        <p:txBody>
          <a:bodyPr>
            <a:normAutofit/>
          </a:bodyPr>
          <a:lstStyle/>
          <a:p>
            <a:pPr marL="0" indent="0">
              <a:buNone/>
            </a:pPr>
            <a:r>
              <a:rPr lang="ru-RU" sz="1600" b="1" dirty="0">
                <a:latin typeface="Times New Roman" panose="02020603050405020304" pitchFamily="18" charset="0"/>
                <a:cs typeface="Times New Roman" panose="02020603050405020304" pitchFamily="18" charset="0"/>
              </a:rPr>
              <a:t>Для слушания книги в первой младшей группе</a:t>
            </a:r>
            <a:r>
              <a:rPr lang="ru-RU" sz="1600" dirty="0">
                <a:latin typeface="Times New Roman" panose="02020603050405020304" pitchFamily="18" charset="0"/>
                <a:cs typeface="Times New Roman" panose="02020603050405020304" pitchFamily="18" charset="0"/>
              </a:rPr>
              <a:t> рекомендуется разделять детей на подгруппы, а во второй младшей группе можно читать всем детям сразу.</a:t>
            </a:r>
          </a:p>
          <a:p>
            <a:pPr marL="0" indent="0">
              <a:buNone/>
            </a:pPr>
            <a:r>
              <a:rPr lang="ru-RU" sz="1600" dirty="0">
                <a:latin typeface="Times New Roman" panose="02020603050405020304" pitchFamily="18" charset="0"/>
                <a:cs typeface="Times New Roman" panose="02020603050405020304" pitchFamily="18" charset="0"/>
              </a:rPr>
              <a:t> Перед началом чтения необходимо заранее приготовить иллюстративно-наглядный материал: иллюстрации, картину, игрушки и т. д. Малышам лучше не читать произведение, а рассказывать его наизусть, сопровождая рассказ демонстрацией иллюстративно-наглядного материала. </a:t>
            </a:r>
          </a:p>
          <a:p>
            <a:pPr marL="0" indent="0">
              <a:buNone/>
            </a:pPr>
            <a:r>
              <a:rPr lang="ru-RU" sz="1600" dirty="0">
                <a:latin typeface="Times New Roman" panose="02020603050405020304" pitchFamily="18" charset="0"/>
                <a:cs typeface="Times New Roman" panose="02020603050405020304" pitchFamily="18" charset="0"/>
              </a:rPr>
              <a:t>Во время чтения важно следить за восприятием детей, привлекать внимание малыша вопросом по содержанию книги, мимикой, изменением интонации и т.д. </a:t>
            </a:r>
          </a:p>
          <a:p>
            <a:endParaRPr lang="ru-RU" dirty="0"/>
          </a:p>
        </p:txBody>
      </p:sp>
      <p:sp>
        <p:nvSpPr>
          <p:cNvPr id="7" name="Объект 6">
            <a:extLst>
              <a:ext uri="{FF2B5EF4-FFF2-40B4-BE49-F238E27FC236}">
                <a16:creationId xmlns:a16="http://schemas.microsoft.com/office/drawing/2014/main" id="{E4B65AA7-C29E-40A2-81A9-22F1E6E01009}"/>
              </a:ext>
            </a:extLst>
          </p:cNvPr>
          <p:cNvSpPr>
            <a:spLocks noGrp="1"/>
          </p:cNvSpPr>
          <p:nvPr>
            <p:ph sz="quarter" idx="14"/>
          </p:nvPr>
        </p:nvSpPr>
        <p:spPr>
          <a:xfrm>
            <a:off x="6172199" y="727969"/>
            <a:ext cx="5466425" cy="5752729"/>
          </a:xfrm>
          <a:solidFill>
            <a:schemeClr val="accent4">
              <a:lumMod val="40000"/>
              <a:lumOff val="60000"/>
            </a:schemeClr>
          </a:solidFill>
        </p:spPr>
        <p:txBody>
          <a:bodyPr>
            <a:normAutofit fontScale="55000" lnSpcReduction="20000"/>
          </a:bodyPr>
          <a:lstStyle/>
          <a:p>
            <a:pPr marL="0" indent="0">
              <a:buNone/>
            </a:pPr>
            <a:r>
              <a:rPr lang="ru-RU" sz="2200" b="1" i="1" dirty="0">
                <a:latin typeface="Times New Roman" panose="02020603050405020304" pitchFamily="18" charset="0"/>
                <a:cs typeface="Times New Roman" panose="02020603050405020304" pitchFamily="18" charset="0"/>
              </a:rPr>
              <a:t>В средней группе природоведческая книга используется для расширения, уточнения представлений детей о природе и углублении их.</a:t>
            </a:r>
            <a:endParaRPr lang="ru-RU" sz="2200" dirty="0">
              <a:latin typeface="Times New Roman" panose="02020603050405020304" pitchFamily="18" charset="0"/>
              <a:cs typeface="Times New Roman" panose="02020603050405020304" pitchFamily="18" charset="0"/>
            </a:endParaRPr>
          </a:p>
          <a:p>
            <a:pPr marL="0" indent="0">
              <a:buNone/>
            </a:pPr>
            <a:r>
              <a:rPr lang="ru-RU" sz="2200" dirty="0">
                <a:latin typeface="Times New Roman" panose="02020603050405020304" pitchFamily="18" charset="0"/>
                <a:cs typeface="Times New Roman" panose="02020603050405020304" pitchFamily="18" charset="0"/>
              </a:rPr>
              <a:t>Список произведений, с которыми в течение года знакомятся дети, может включать произведения разные по размеру и характеру подачи материала: короткие зарисовки, сказки, рассказы, а также произведения, которые читаются в течение всего года.</a:t>
            </a:r>
          </a:p>
          <a:p>
            <a:pPr marL="0" indent="0">
              <a:buNone/>
            </a:pPr>
            <a:r>
              <a:rPr lang="ru-RU" sz="2200" dirty="0">
                <a:latin typeface="Times New Roman" panose="02020603050405020304" pitchFamily="18" charset="0"/>
                <a:cs typeface="Times New Roman" panose="02020603050405020304" pitchFamily="18" charset="0"/>
              </a:rPr>
              <a:t> Интересным в познавательном плане, является возможность включения в список произведений разных авторов, в которых рассказывается об одних и тех же событиях:</a:t>
            </a:r>
          </a:p>
          <a:p>
            <a:pPr marL="0" indent="0">
              <a:buNone/>
            </a:pPr>
            <a:r>
              <a:rPr lang="ru-RU" sz="2200" b="1" dirty="0">
                <a:latin typeface="Times New Roman" panose="02020603050405020304" pitchFamily="18" charset="0"/>
                <a:cs typeface="Times New Roman" panose="02020603050405020304" pitchFamily="18" charset="0"/>
              </a:rPr>
              <a:t>В. Бианки </a:t>
            </a:r>
            <a:r>
              <a:rPr lang="ru-RU" sz="2200" dirty="0">
                <a:latin typeface="Times New Roman" panose="02020603050405020304" pitchFamily="18" charset="0"/>
                <a:cs typeface="Times New Roman" panose="02020603050405020304" pitchFamily="18" charset="0"/>
              </a:rPr>
              <a:t>«Прощальная песенка», «Опять лето?», «Запасы овощей», «Готовятся к зиме», «Хвосты», «Белкина сушильня», «Прячутся», «Купание медвежат», «Снежная книга», «Лесные домишки», «Мышонок Пик», «Сова», «Приключения муравьишки», «Чьи это ноги?» «Чей нос лучше?», «Зелёный пруд», «Мастера без топора», «Синичкин календарь».</a:t>
            </a:r>
          </a:p>
          <a:p>
            <a:pPr marL="0" indent="0">
              <a:buNone/>
            </a:pPr>
            <a:r>
              <a:rPr lang="ru-RU" sz="2200" b="1" dirty="0">
                <a:latin typeface="Times New Roman" panose="02020603050405020304" pitchFamily="18" charset="0"/>
                <a:cs typeface="Times New Roman" panose="02020603050405020304" pitchFamily="18" charset="0"/>
              </a:rPr>
              <a:t>И. Акимушкин </a:t>
            </a:r>
            <a:r>
              <a:rPr lang="ru-RU" sz="2200" dirty="0">
                <a:latin typeface="Times New Roman" panose="02020603050405020304" pitchFamily="18" charset="0"/>
                <a:cs typeface="Times New Roman" panose="02020603050405020304" pitchFamily="18" charset="0"/>
              </a:rPr>
              <a:t>«Жил-был медведь»,</a:t>
            </a:r>
          </a:p>
          <a:p>
            <a:pPr marL="0" indent="0">
              <a:buNone/>
            </a:pPr>
            <a:r>
              <a:rPr lang="ru-RU" sz="2200" dirty="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Г. </a:t>
            </a:r>
            <a:r>
              <a:rPr lang="ru-RU" sz="2200" b="1" dirty="0" err="1">
                <a:latin typeface="Times New Roman" panose="02020603050405020304" pitchFamily="18" charset="0"/>
                <a:cs typeface="Times New Roman" panose="02020603050405020304" pitchFamily="18" charset="0"/>
              </a:rPr>
              <a:t>Ладонщиков</a:t>
            </a:r>
            <a:r>
              <a:rPr lang="ru-RU" sz="2200" b="1"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«Медведь проснулся»,</a:t>
            </a:r>
          </a:p>
          <a:p>
            <a:pPr marL="0" indent="0">
              <a:buNone/>
            </a:pPr>
            <a:r>
              <a:rPr lang="ru-RU" sz="2200" b="1" dirty="0">
                <a:latin typeface="Times New Roman" panose="02020603050405020304" pitchFamily="18" charset="0"/>
                <a:cs typeface="Times New Roman" panose="02020603050405020304" pitchFamily="18" charset="0"/>
              </a:rPr>
              <a:t>С. Воронин </a:t>
            </a:r>
            <a:r>
              <a:rPr lang="ru-RU" sz="2200" dirty="0">
                <a:latin typeface="Times New Roman" panose="02020603050405020304" pitchFamily="18" charset="0"/>
                <a:cs typeface="Times New Roman" panose="02020603050405020304" pitchFamily="18" charset="0"/>
              </a:rPr>
              <a:t>«Моя берёза», Е. Чарушин «Что за зверь? »,</a:t>
            </a:r>
          </a:p>
          <a:p>
            <a:pPr marL="0" indent="0">
              <a:buNone/>
            </a:pPr>
            <a:r>
              <a:rPr lang="ru-RU" sz="2200" b="1" dirty="0">
                <a:latin typeface="Times New Roman" panose="02020603050405020304" pitchFamily="18" charset="0"/>
                <a:cs typeface="Times New Roman" panose="02020603050405020304" pitchFamily="18" charset="0"/>
              </a:rPr>
              <a:t>М. Пришвин </a:t>
            </a:r>
            <a:r>
              <a:rPr lang="ru-RU" sz="2200" dirty="0">
                <a:latin typeface="Times New Roman" panose="02020603050405020304" pitchFamily="18" charset="0"/>
                <a:cs typeface="Times New Roman" panose="02020603050405020304" pitchFamily="18" charset="0"/>
              </a:rPr>
              <a:t>«Золотой луг»,</a:t>
            </a:r>
          </a:p>
          <a:p>
            <a:pPr marL="0" indent="0">
              <a:buNone/>
            </a:pPr>
            <a:r>
              <a:rPr lang="ru-RU" sz="2200" b="1" dirty="0">
                <a:latin typeface="Times New Roman" panose="02020603050405020304" pitchFamily="18" charset="0"/>
                <a:cs typeface="Times New Roman" panose="02020603050405020304" pitchFamily="18" charset="0"/>
              </a:rPr>
              <a:t>С. Михалков </a:t>
            </a:r>
            <a:r>
              <a:rPr lang="ru-RU" sz="2200" dirty="0">
                <a:latin typeface="Times New Roman" panose="02020603050405020304" pitchFamily="18" charset="0"/>
                <a:cs typeface="Times New Roman" panose="02020603050405020304" pitchFamily="18" charset="0"/>
              </a:rPr>
              <a:t>«Ёлочка».</a:t>
            </a:r>
          </a:p>
          <a:p>
            <a:pPr marL="0" indent="0">
              <a:buNone/>
            </a:pPr>
            <a:endParaRPr lang="ru-RU" dirty="0"/>
          </a:p>
        </p:txBody>
      </p:sp>
    </p:spTree>
    <p:extLst>
      <p:ext uri="{BB962C8B-B14F-4D97-AF65-F5344CB8AC3E}">
        <p14:creationId xmlns:p14="http://schemas.microsoft.com/office/powerpoint/2010/main" val="426995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C2EB2305-9466-4A99-8289-3B8F42DF51F1}"/>
              </a:ext>
            </a:extLst>
          </p:cNvPr>
          <p:cNvSpPr>
            <a:spLocks noGrp="1"/>
          </p:cNvSpPr>
          <p:nvPr>
            <p:ph type="title"/>
          </p:nvPr>
        </p:nvSpPr>
        <p:spPr>
          <a:xfrm>
            <a:off x="913775" y="106532"/>
            <a:ext cx="10364451" cy="266330"/>
          </a:xfrm>
        </p:spPr>
        <p:txBody>
          <a:bodyPr>
            <a:normAutofit fontScale="90000"/>
          </a:bodyPr>
          <a:lstStyle/>
          <a:p>
            <a:endParaRPr lang="ru-RU" dirty="0"/>
          </a:p>
        </p:txBody>
      </p:sp>
      <p:sp>
        <p:nvSpPr>
          <p:cNvPr id="8" name="Текст 7">
            <a:extLst>
              <a:ext uri="{FF2B5EF4-FFF2-40B4-BE49-F238E27FC236}">
                <a16:creationId xmlns:a16="http://schemas.microsoft.com/office/drawing/2014/main" id="{9B66E7DB-D15F-4013-B946-06E05EE15999}"/>
              </a:ext>
            </a:extLst>
          </p:cNvPr>
          <p:cNvSpPr>
            <a:spLocks noGrp="1"/>
          </p:cNvSpPr>
          <p:nvPr>
            <p:ph type="body" idx="1"/>
          </p:nvPr>
        </p:nvSpPr>
        <p:spPr/>
        <p:txBody>
          <a:bodyPr/>
          <a:lstStyle/>
          <a:p>
            <a:endParaRPr lang="ru-RU"/>
          </a:p>
        </p:txBody>
      </p:sp>
      <p:sp>
        <p:nvSpPr>
          <p:cNvPr id="10" name="Объект 9">
            <a:extLst>
              <a:ext uri="{FF2B5EF4-FFF2-40B4-BE49-F238E27FC236}">
                <a16:creationId xmlns:a16="http://schemas.microsoft.com/office/drawing/2014/main" id="{056D0481-8F54-4AAD-9900-D8483ECA7F01}"/>
              </a:ext>
            </a:extLst>
          </p:cNvPr>
          <p:cNvSpPr>
            <a:spLocks noGrp="1"/>
          </p:cNvSpPr>
          <p:nvPr>
            <p:ph sz="quarter" idx="13"/>
          </p:nvPr>
        </p:nvSpPr>
        <p:spPr>
          <a:xfrm>
            <a:off x="913774" y="603682"/>
            <a:ext cx="5106027" cy="6147786"/>
          </a:xfrm>
          <a:solidFill>
            <a:srgbClr val="00B050"/>
          </a:solidFill>
        </p:spPr>
        <p:txBody>
          <a:bodyPr>
            <a:normAutofit fontScale="25000" lnSpcReduction="20000"/>
          </a:bodyPr>
          <a:lstStyle/>
          <a:p>
            <a:pPr marL="0" indent="0">
              <a:buNone/>
            </a:pPr>
            <a:r>
              <a:rPr lang="ru-RU" sz="3000" b="1" dirty="0">
                <a:latin typeface="Times New Roman" panose="02020603050405020304" pitchFamily="18" charset="0"/>
                <a:cs typeface="Times New Roman" panose="02020603050405020304" pitchFamily="18" charset="0"/>
              </a:rPr>
              <a:t> </a:t>
            </a:r>
            <a:r>
              <a:rPr lang="ru-RU" sz="4800" b="1" dirty="0">
                <a:latin typeface="Times New Roman" panose="02020603050405020304" pitchFamily="18" charset="0"/>
                <a:cs typeface="Times New Roman" panose="02020603050405020304" pitchFamily="18" charset="0"/>
              </a:rPr>
              <a:t>примерный перечень природоведческой художественной литературы для чтения и рассказывания детям старшего возраста.</a:t>
            </a:r>
          </a:p>
          <a:p>
            <a:endParaRPr lang="ru-RU" dirty="0"/>
          </a:p>
          <a:p>
            <a:pPr marL="0" indent="0">
              <a:buNone/>
            </a:pPr>
            <a:r>
              <a:rPr lang="ru-RU" sz="4800" b="1" dirty="0" err="1">
                <a:latin typeface="Times New Roman" panose="02020603050405020304" pitchFamily="18" charset="0"/>
                <a:cs typeface="Times New Roman" panose="02020603050405020304" pitchFamily="18" charset="0"/>
              </a:rPr>
              <a:t>В.Бианки</a:t>
            </a:r>
            <a:r>
              <a:rPr lang="ru-RU" sz="4800" dirty="0">
                <a:latin typeface="Times New Roman" panose="02020603050405020304" pitchFamily="18" charset="0"/>
                <a:cs typeface="Times New Roman" panose="02020603050405020304" pitchFamily="18" charset="0"/>
              </a:rPr>
              <a:t>. «Птичьи разговоры, «Что делали рыбы зимой?», «Кто где живет?», «Замечательные дома», «Кто из чего строил себе дом?», «Лес зимой», «Весны приметы», «Как Муравьишка домой спешил», «Кто чем поет?», «Теремок», «Лесной Колобок – Колючий Бок», «Лис и мышонок», «Чей нос лучше?», «Снежная книга».</a:t>
            </a:r>
          </a:p>
          <a:p>
            <a:pPr marL="0" indent="0">
              <a:buNone/>
            </a:pPr>
            <a:r>
              <a:rPr lang="ru-RU" sz="4800" b="1" dirty="0" err="1">
                <a:latin typeface="Times New Roman" panose="02020603050405020304" pitchFamily="18" charset="0"/>
                <a:cs typeface="Times New Roman" panose="02020603050405020304" pitchFamily="18" charset="0"/>
              </a:rPr>
              <a:t>С.Воронин</a:t>
            </a:r>
            <a:r>
              <a:rPr lang="ru-RU" sz="4800" b="1" dirty="0">
                <a:latin typeface="Times New Roman" panose="02020603050405020304" pitchFamily="18" charset="0"/>
                <a:cs typeface="Times New Roman" panose="02020603050405020304" pitchFamily="18" charset="0"/>
              </a:rPr>
              <a:t>  </a:t>
            </a:r>
            <a:r>
              <a:rPr lang="ru-RU" sz="4800" dirty="0">
                <a:latin typeface="Times New Roman" panose="02020603050405020304" pitchFamily="18" charset="0"/>
                <a:cs typeface="Times New Roman" panose="02020603050405020304" pitchFamily="18" charset="0"/>
              </a:rPr>
              <a:t>«Трусишка», «Полосатая спинка».</a:t>
            </a:r>
          </a:p>
          <a:p>
            <a:pPr marL="0" indent="0">
              <a:buNone/>
            </a:pPr>
            <a:r>
              <a:rPr lang="ru-RU" sz="4800" b="1" dirty="0" err="1">
                <a:latin typeface="Times New Roman" panose="02020603050405020304" pitchFamily="18" charset="0"/>
                <a:cs typeface="Times New Roman" panose="02020603050405020304" pitchFamily="18" charset="0"/>
              </a:rPr>
              <a:t>Ю.Дмитриев</a:t>
            </a:r>
            <a:r>
              <a:rPr lang="ru-RU" sz="4800" b="1" dirty="0">
                <a:latin typeface="Times New Roman" panose="02020603050405020304" pitchFamily="18" charset="0"/>
                <a:cs typeface="Times New Roman" panose="02020603050405020304" pitchFamily="18" charset="0"/>
              </a:rPr>
              <a:t>  </a:t>
            </a:r>
            <a:r>
              <a:rPr lang="ru-RU" sz="4800" dirty="0">
                <a:latin typeface="Times New Roman" panose="02020603050405020304" pitchFamily="18" charset="0"/>
                <a:cs typeface="Times New Roman" panose="02020603050405020304" pitchFamily="18" charset="0"/>
              </a:rPr>
              <a:t>«Кто без крыльев летает?», «Кто в лесу живет и что в лесу </a:t>
            </a:r>
            <a:r>
              <a:rPr lang="ru-RU" sz="4800" dirty="0" err="1">
                <a:latin typeface="Times New Roman" panose="02020603050405020304" pitchFamily="18" charset="0"/>
                <a:cs typeface="Times New Roman" panose="02020603050405020304" pitchFamily="18" charset="0"/>
              </a:rPr>
              <a:t>растет?»,«Рассказы</a:t>
            </a:r>
            <a:r>
              <a:rPr lang="ru-RU" sz="4800" dirty="0">
                <a:latin typeface="Times New Roman" panose="02020603050405020304" pitchFamily="18" charset="0"/>
                <a:cs typeface="Times New Roman" panose="02020603050405020304" pitchFamily="18" charset="0"/>
              </a:rPr>
              <a:t> моей полянки».</a:t>
            </a:r>
          </a:p>
          <a:p>
            <a:pPr marL="0" indent="0">
              <a:buNone/>
            </a:pPr>
            <a:r>
              <a:rPr lang="ru-RU" sz="4800" b="1" dirty="0" err="1">
                <a:latin typeface="Times New Roman" panose="02020603050405020304" pitchFamily="18" charset="0"/>
                <a:cs typeface="Times New Roman" panose="02020603050405020304" pitchFamily="18" charset="0"/>
              </a:rPr>
              <a:t>Н.Павлова</a:t>
            </a:r>
            <a:r>
              <a:rPr lang="ru-RU" sz="4800" b="1" dirty="0">
                <a:latin typeface="Times New Roman" panose="02020603050405020304" pitchFamily="18" charset="0"/>
                <a:cs typeface="Times New Roman" panose="02020603050405020304" pitchFamily="18" charset="0"/>
              </a:rPr>
              <a:t>  </a:t>
            </a:r>
            <a:r>
              <a:rPr lang="ru-RU" sz="4800" dirty="0">
                <a:latin typeface="Times New Roman" panose="02020603050405020304" pitchFamily="18" charset="0"/>
                <a:cs typeface="Times New Roman" panose="02020603050405020304" pitchFamily="18" charset="0"/>
              </a:rPr>
              <a:t>«Мать - и - мачеха», «На козьей иве», «Ищи ягоды!», «Под кустом».</a:t>
            </a:r>
          </a:p>
          <a:p>
            <a:pPr marL="0" indent="0">
              <a:buNone/>
            </a:pPr>
            <a:r>
              <a:rPr lang="ru-RU" sz="4800" b="1" dirty="0" err="1">
                <a:latin typeface="Times New Roman" panose="02020603050405020304" pitchFamily="18" charset="0"/>
                <a:cs typeface="Times New Roman" panose="02020603050405020304" pitchFamily="18" charset="0"/>
              </a:rPr>
              <a:t>К.Паустовский</a:t>
            </a:r>
            <a:r>
              <a:rPr lang="ru-RU" sz="4800" b="1" dirty="0">
                <a:latin typeface="Times New Roman" panose="02020603050405020304" pitchFamily="18" charset="0"/>
                <a:cs typeface="Times New Roman" panose="02020603050405020304" pitchFamily="18" charset="0"/>
              </a:rPr>
              <a:t>  </a:t>
            </a:r>
            <a:r>
              <a:rPr lang="ru-RU" sz="4800" dirty="0">
                <a:latin typeface="Times New Roman" panose="02020603050405020304" pitchFamily="18" charset="0"/>
                <a:cs typeface="Times New Roman" panose="02020603050405020304" pitchFamily="18" charset="0"/>
              </a:rPr>
              <a:t>«Кот – ворюга», «Растрепанный воробей», «Заячьи лапы», «Квакша», «Золотой луг», «Заботливый цветок».</a:t>
            </a:r>
          </a:p>
          <a:p>
            <a:pPr marL="0" indent="0">
              <a:buNone/>
            </a:pPr>
            <a:r>
              <a:rPr lang="ru-RU" sz="4800" b="1" dirty="0" err="1">
                <a:latin typeface="Times New Roman" panose="02020603050405020304" pitchFamily="18" charset="0"/>
                <a:cs typeface="Times New Roman" panose="02020603050405020304" pitchFamily="18" charset="0"/>
              </a:rPr>
              <a:t>М.Пришвин</a:t>
            </a:r>
            <a:r>
              <a:rPr lang="ru-RU" sz="4800" b="1" dirty="0">
                <a:latin typeface="Times New Roman" panose="02020603050405020304" pitchFamily="18" charset="0"/>
                <a:cs typeface="Times New Roman" panose="02020603050405020304" pitchFamily="18" charset="0"/>
              </a:rPr>
              <a:t>  </a:t>
            </a:r>
            <a:r>
              <a:rPr lang="ru-RU" sz="4800" dirty="0">
                <a:latin typeface="Times New Roman" panose="02020603050405020304" pitchFamily="18" charset="0"/>
                <a:cs typeface="Times New Roman" panose="02020603050405020304" pitchFamily="18" charset="0"/>
              </a:rPr>
              <a:t>«Этажи леса», «Еж», «Недовольная лягушка», «Золотой луг», «Желтый и белый одуванчики», «Лесной доктор», «Ребята и утята», «Журка», «Дуб и Ель», «Гости».</a:t>
            </a:r>
          </a:p>
        </p:txBody>
      </p:sp>
      <p:sp>
        <p:nvSpPr>
          <p:cNvPr id="9" name="Текст 8">
            <a:extLst>
              <a:ext uri="{FF2B5EF4-FFF2-40B4-BE49-F238E27FC236}">
                <a16:creationId xmlns:a16="http://schemas.microsoft.com/office/drawing/2014/main" id="{34185D90-282E-434F-A89F-5F71309E387D}"/>
              </a:ext>
            </a:extLst>
          </p:cNvPr>
          <p:cNvSpPr>
            <a:spLocks noGrp="1"/>
          </p:cNvSpPr>
          <p:nvPr>
            <p:ph type="body" sz="quarter" idx="3"/>
          </p:nvPr>
        </p:nvSpPr>
        <p:spPr/>
        <p:txBody>
          <a:bodyPr/>
          <a:lstStyle/>
          <a:p>
            <a:endParaRPr lang="ru-RU"/>
          </a:p>
        </p:txBody>
      </p:sp>
      <p:sp>
        <p:nvSpPr>
          <p:cNvPr id="11" name="Объект 10">
            <a:extLst>
              <a:ext uri="{FF2B5EF4-FFF2-40B4-BE49-F238E27FC236}">
                <a16:creationId xmlns:a16="http://schemas.microsoft.com/office/drawing/2014/main" id="{00C01442-F525-47AB-AE21-05F9949E1D76}"/>
              </a:ext>
            </a:extLst>
          </p:cNvPr>
          <p:cNvSpPr>
            <a:spLocks noGrp="1"/>
          </p:cNvSpPr>
          <p:nvPr>
            <p:ph sz="quarter" idx="14"/>
          </p:nvPr>
        </p:nvSpPr>
        <p:spPr>
          <a:xfrm>
            <a:off x="6252355" y="615466"/>
            <a:ext cx="5677208" cy="5962887"/>
          </a:xfrm>
          <a:solidFill>
            <a:schemeClr val="accent6">
              <a:lumMod val="40000"/>
              <a:lumOff val="60000"/>
            </a:schemeClr>
          </a:solidFill>
        </p:spPr>
        <p:txBody>
          <a:bodyPr>
            <a:noAutofit/>
          </a:bodyPr>
          <a:lstStyle/>
          <a:p>
            <a:r>
              <a:rPr lang="ru-RU" sz="1200" dirty="0">
                <a:latin typeface="Times New Roman" panose="02020603050405020304" pitchFamily="18" charset="0"/>
                <a:cs typeface="Times New Roman" panose="02020603050405020304" pitchFamily="18" charset="0"/>
              </a:rPr>
              <a:t>Чтение природоведческой книги используется и как самостоятельный способ ознакомления с природой. Небольшое художественное произведение педагог читает несколько раз. Большое – вначале целиком, а затем лишь узловые места, чтобы дети лучше поняли смысл произведения.</a:t>
            </a:r>
          </a:p>
          <a:p>
            <a:r>
              <a:rPr lang="ru-RU" sz="1200" dirty="0">
                <a:latin typeface="Times New Roman" panose="02020603050405020304" pitchFamily="18" charset="0"/>
                <a:cs typeface="Times New Roman" panose="02020603050405020304" pitchFamily="18" charset="0"/>
              </a:rPr>
              <a:t>После чтения художественных произведений организуется беседа об одной или нескольких прочитанных книгах. Цель её- помочь детям глубже осознать явления природы, обобщить  и систематизировать знания о прочитанном.</a:t>
            </a:r>
          </a:p>
          <a:p>
            <a:pPr marL="0" indent="0">
              <a:buNone/>
            </a:pPr>
            <a:endParaRPr lang="ru-RU" sz="11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501D7D6A-CA0E-4A56-8375-3FB8A769EB6F}"/>
              </a:ext>
            </a:extLst>
          </p:cNvPr>
          <p:cNvPicPr>
            <a:picLocks noChangeAspect="1"/>
          </p:cNvPicPr>
          <p:nvPr/>
        </p:nvPicPr>
        <p:blipFill>
          <a:blip r:embed="rId2"/>
          <a:stretch>
            <a:fillRect/>
          </a:stretch>
        </p:blipFill>
        <p:spPr>
          <a:xfrm>
            <a:off x="6172197" y="3293616"/>
            <a:ext cx="5757366" cy="3457852"/>
          </a:xfrm>
          <a:prstGeom prst="rect">
            <a:avLst/>
          </a:prstGeom>
        </p:spPr>
      </p:pic>
    </p:spTree>
    <p:extLst>
      <p:ext uri="{BB962C8B-B14F-4D97-AF65-F5344CB8AC3E}">
        <p14:creationId xmlns:p14="http://schemas.microsoft.com/office/powerpoint/2010/main" val="4856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380E17DA-F93D-4EB8-9164-858597380EAC}"/>
              </a:ext>
            </a:extLst>
          </p:cNvPr>
          <p:cNvSpPr>
            <a:spLocks noGrp="1"/>
          </p:cNvSpPr>
          <p:nvPr>
            <p:ph type="title"/>
          </p:nvPr>
        </p:nvSpPr>
        <p:spPr>
          <a:xfrm>
            <a:off x="913775" y="310717"/>
            <a:ext cx="10364451" cy="1065322"/>
          </a:xfrm>
          <a:solidFill>
            <a:schemeClr val="accent4">
              <a:lumMod val="40000"/>
              <a:lumOff val="60000"/>
            </a:schemeClr>
          </a:solidFill>
        </p:spPr>
        <p:txBody>
          <a:bodyPr>
            <a:normAutofit/>
          </a:bodyPr>
          <a:lstStyle/>
          <a:p>
            <a:r>
              <a:rPr lang="ru-RU" sz="2000" dirty="0">
                <a:latin typeface="Times New Roman" panose="02020603050405020304" pitchFamily="18" charset="0"/>
                <a:cs typeface="Times New Roman" panose="02020603050405020304" pitchFamily="18" charset="0"/>
              </a:rPr>
              <a:t>Для формирования у детей осознанно правильного отношения к природе, воспитания любви ко всему живому полезно использовать </a:t>
            </a:r>
            <a:r>
              <a:rPr lang="ru-RU" sz="2000" b="1" dirty="0">
                <a:latin typeface="Times New Roman" panose="02020603050405020304" pitchFamily="18" charset="0"/>
                <a:cs typeface="Times New Roman" panose="02020603050405020304" pitchFamily="18" charset="0"/>
              </a:rPr>
              <a:t>поэзию.</a:t>
            </a:r>
            <a:r>
              <a:rPr lang="ru-RU" sz="2000" dirty="0">
                <a:latin typeface="Times New Roman" panose="02020603050405020304" pitchFamily="18" charset="0"/>
                <a:cs typeface="Times New Roman" panose="02020603050405020304" pitchFamily="18" charset="0"/>
              </a:rPr>
              <a:t> </a:t>
            </a:r>
          </a:p>
        </p:txBody>
      </p:sp>
      <p:sp>
        <p:nvSpPr>
          <p:cNvPr id="8" name="Объект 7">
            <a:extLst>
              <a:ext uri="{FF2B5EF4-FFF2-40B4-BE49-F238E27FC236}">
                <a16:creationId xmlns:a16="http://schemas.microsoft.com/office/drawing/2014/main" id="{09708C8B-E428-496E-8854-55C1D42BA980}"/>
              </a:ext>
            </a:extLst>
          </p:cNvPr>
          <p:cNvSpPr>
            <a:spLocks noGrp="1"/>
          </p:cNvSpPr>
          <p:nvPr>
            <p:ph sz="quarter" idx="13"/>
          </p:nvPr>
        </p:nvSpPr>
        <p:spPr>
          <a:xfrm>
            <a:off x="913774" y="1526959"/>
            <a:ext cx="10363826" cy="5020324"/>
          </a:xfrm>
        </p:spPr>
        <p:txBody>
          <a:bodyPr>
            <a:normAutofit/>
          </a:bodyPr>
          <a:lstStyle/>
          <a:p>
            <a:r>
              <a:rPr lang="ru-RU" sz="1600" dirty="0">
                <a:latin typeface="Times New Roman" panose="02020603050405020304" pitchFamily="18" charset="0"/>
                <a:cs typeface="Times New Roman" panose="02020603050405020304" pitchFamily="18" charset="0"/>
              </a:rPr>
              <a:t>Детям дошкольного возраста доступны многие произведения таких русских поэтов, как А.С. Пушкин, Ф.И. Тютчев, А.А. Фет, Н.А. Некрасов, С.А. Есенин, А.Н. Толстой, И.З. Суриков. </a:t>
            </a:r>
          </a:p>
          <a:p>
            <a:r>
              <a:rPr lang="ru-RU" sz="1600" dirty="0">
                <a:latin typeface="Times New Roman" panose="02020603050405020304" pitchFamily="18" charset="0"/>
                <a:cs typeface="Times New Roman" panose="02020603050405020304" pitchFamily="18" charset="0"/>
              </a:rPr>
              <a:t>Многие стихотворения посвятил детям Н.А. Некрасов, часть из которых  можно использовать в работе с детьми при ознакомлении их с природой: «Мороз Воевода» (формирует  у ребят бережное отношение к природе, заботу о ней;  "Дедушка Мазай и зайцы" (помощь человека животным, попавшим в беду).</a:t>
            </a:r>
          </a:p>
          <a:p>
            <a:r>
              <a:rPr lang="ru-RU" sz="1600" dirty="0">
                <a:latin typeface="Times New Roman" panose="02020603050405020304" pitchFamily="18" charset="0"/>
                <a:cs typeface="Times New Roman" panose="02020603050405020304" pitchFamily="18" charset="0"/>
              </a:rPr>
              <a:t> Яркие образы природы переданы в детских стихотворениях Есенина «Береза», «Поет зима, аукает», «Нивы сжаты», «Черемуха».</a:t>
            </a:r>
          </a:p>
          <a:p>
            <a:r>
              <a:rPr lang="ru-RU" sz="1600" dirty="0">
                <a:latin typeface="Times New Roman" panose="02020603050405020304" pitchFamily="18" charset="0"/>
                <a:cs typeface="Times New Roman" panose="02020603050405020304" pitchFamily="18" charset="0"/>
              </a:rPr>
              <a:t> И.З. Сурикова «Детство» и «Зима». Стихотворение «Зима» реалистично описывает данную пору года, в нем отмечаются ее характерные черты: «стали дни коротки, солнце светит мало…».</a:t>
            </a:r>
          </a:p>
          <a:p>
            <a:r>
              <a:rPr lang="ru-RU" sz="1600" dirty="0">
                <a:latin typeface="Times New Roman" panose="02020603050405020304" pitchFamily="18" charset="0"/>
                <a:cs typeface="Times New Roman" panose="02020603050405020304" pitchFamily="18" charset="0"/>
              </a:rPr>
              <a:t> И.А. Бунина «Под открытым небом», «Детство», «Помню - долгий зимний вечер»,  «Листопад». </a:t>
            </a:r>
          </a:p>
        </p:txBody>
      </p:sp>
    </p:spTree>
    <p:extLst>
      <p:ext uri="{BB962C8B-B14F-4D97-AF65-F5344CB8AC3E}">
        <p14:creationId xmlns:p14="http://schemas.microsoft.com/office/powerpoint/2010/main" val="39840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4FB7EE87-C1F6-447E-8EBA-B19CB19C9063}"/>
              </a:ext>
            </a:extLst>
          </p:cNvPr>
          <p:cNvSpPr>
            <a:spLocks noGrp="1"/>
          </p:cNvSpPr>
          <p:nvPr>
            <p:ph type="title"/>
          </p:nvPr>
        </p:nvSpPr>
        <p:spPr>
          <a:xfrm>
            <a:off x="913775" y="618517"/>
            <a:ext cx="10364451" cy="1423347"/>
          </a:xfrm>
          <a:solidFill>
            <a:srgbClr val="92D050"/>
          </a:solidFill>
        </p:spPr>
        <p:txBody>
          <a:bodyPr>
            <a:normAutofit/>
          </a:bodyPr>
          <a:lstStyle/>
          <a:p>
            <a:r>
              <a:rPr lang="ru-RU" sz="2200" dirty="0">
                <a:latin typeface="Times New Roman" panose="02020603050405020304" pitchFamily="18" charset="0"/>
                <a:cs typeface="Times New Roman" panose="02020603050405020304" pitchFamily="18" charset="0"/>
              </a:rPr>
              <a:t>Дошкольный возраст – возраст сказок. Это наиболее любимый детьми литературный жанр, поэтому в развитии экологической культуры дошкольников целесообразно применять </a:t>
            </a:r>
            <a:r>
              <a:rPr lang="ru-RU" sz="2200" b="1" dirty="0">
                <a:latin typeface="Times New Roman" panose="02020603050405020304" pitchFamily="18" charset="0"/>
                <a:cs typeface="Times New Roman" panose="02020603050405020304" pitchFamily="18" charset="0"/>
              </a:rPr>
              <a:t>сказки</a:t>
            </a:r>
            <a:r>
              <a:rPr lang="ru-RU" b="1" dirty="0"/>
              <a:t>. </a:t>
            </a:r>
            <a:endParaRPr lang="ru-RU" sz="2000" dirty="0"/>
          </a:p>
        </p:txBody>
      </p:sp>
      <p:sp>
        <p:nvSpPr>
          <p:cNvPr id="5" name="Объект 4">
            <a:extLst>
              <a:ext uri="{FF2B5EF4-FFF2-40B4-BE49-F238E27FC236}">
                <a16:creationId xmlns:a16="http://schemas.microsoft.com/office/drawing/2014/main" id="{1F1E0045-5F67-4C41-9D3C-7760405734E5}"/>
              </a:ext>
            </a:extLst>
          </p:cNvPr>
          <p:cNvSpPr>
            <a:spLocks noGrp="1"/>
          </p:cNvSpPr>
          <p:nvPr>
            <p:ph sz="quarter" idx="13"/>
          </p:nvPr>
        </p:nvSpPr>
        <p:spPr>
          <a:xfrm>
            <a:off x="710214" y="2485748"/>
            <a:ext cx="5122415" cy="3695162"/>
          </a:xfrm>
        </p:spPr>
        <p:txBody>
          <a:bodyPr>
            <a:normAutofit/>
          </a:bodyPr>
          <a:lstStyle/>
          <a:p>
            <a:r>
              <a:rPr lang="ru-RU" sz="1800" dirty="0">
                <a:latin typeface="Times New Roman" panose="02020603050405020304" pitchFamily="18" charset="0"/>
                <a:cs typeface="Times New Roman" panose="02020603050405020304" pitchFamily="18" charset="0"/>
              </a:rPr>
              <a:t>Сказки в доступной форме объясняют суть экологических проблем, причин их появления, помогают осмыслить окружающий мир.</a:t>
            </a:r>
          </a:p>
          <a:p>
            <a:r>
              <a:rPr lang="ru-RU" sz="1800" dirty="0">
                <a:latin typeface="Times New Roman" panose="02020603050405020304" pitchFamily="18" charset="0"/>
                <a:cs typeface="Times New Roman" panose="02020603050405020304" pitchFamily="18" charset="0"/>
              </a:rPr>
              <a:t> В сказках в занимательной форме описана жизнь животных, растений, природные явления.</a:t>
            </a:r>
          </a:p>
        </p:txBody>
      </p:sp>
      <p:pic>
        <p:nvPicPr>
          <p:cNvPr id="1026" name="Picture 2">
            <a:extLst>
              <a:ext uri="{FF2B5EF4-FFF2-40B4-BE49-F238E27FC236}">
                <a16:creationId xmlns:a16="http://schemas.microsoft.com/office/drawing/2014/main" id="{19417C82-DE4E-4BFE-BF3D-9E5E8BAB2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374" y="2121763"/>
            <a:ext cx="4853124" cy="466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541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6BBBEDBB-B3A3-4CD0-AB3C-F917E58E5911}"/>
              </a:ext>
            </a:extLst>
          </p:cNvPr>
          <p:cNvSpPr>
            <a:spLocks noGrp="1"/>
          </p:cNvSpPr>
          <p:nvPr>
            <p:ph type="title"/>
          </p:nvPr>
        </p:nvSpPr>
        <p:spPr>
          <a:xfrm>
            <a:off x="913149" y="204186"/>
            <a:ext cx="10364451" cy="414332"/>
          </a:xfrm>
        </p:spPr>
        <p:txBody>
          <a:bodyPr>
            <a:normAutofit fontScale="90000"/>
          </a:bodyPr>
          <a:lstStyle/>
          <a:p>
            <a:endParaRPr lang="ru-RU" dirty="0"/>
          </a:p>
        </p:txBody>
      </p:sp>
      <p:sp>
        <p:nvSpPr>
          <p:cNvPr id="8" name="Объект 7">
            <a:extLst>
              <a:ext uri="{FF2B5EF4-FFF2-40B4-BE49-F238E27FC236}">
                <a16:creationId xmlns:a16="http://schemas.microsoft.com/office/drawing/2014/main" id="{16B2F3B8-EDAD-47C3-A259-355A609407A0}"/>
              </a:ext>
            </a:extLst>
          </p:cNvPr>
          <p:cNvSpPr>
            <a:spLocks noGrp="1"/>
          </p:cNvSpPr>
          <p:nvPr>
            <p:ph sz="quarter" idx="13"/>
          </p:nvPr>
        </p:nvSpPr>
        <p:spPr>
          <a:xfrm>
            <a:off x="913774" y="1012054"/>
            <a:ext cx="10363826" cy="5227428"/>
          </a:xfrm>
        </p:spPr>
        <p:txBody>
          <a:bodyPr>
            <a:normAutofit/>
          </a:bodyPr>
          <a:lstStyle/>
          <a:p>
            <a:pPr marL="0" indent="0">
              <a:buNone/>
            </a:pPr>
            <a:r>
              <a:rPr lang="ru-RU" sz="1900" b="1" dirty="0">
                <a:latin typeface="Times New Roman" panose="02020603050405020304" pitchFamily="18" charset="0"/>
                <a:cs typeface="Times New Roman" panose="02020603050405020304" pitchFamily="18" charset="0"/>
              </a:rPr>
              <a:t>Работу можно организовать по плану:</a:t>
            </a:r>
          </a:p>
          <a:p>
            <a:pPr lvl="0"/>
            <a:r>
              <a:rPr lang="ru-RU" sz="1900" dirty="0">
                <a:latin typeface="Times New Roman" panose="02020603050405020304" pitchFamily="18" charset="0"/>
                <a:cs typeface="Times New Roman" panose="02020603050405020304" pitchFamily="18" charset="0"/>
              </a:rPr>
              <a:t>Создать картотеку книг по экологическому воспитанию.</a:t>
            </a:r>
          </a:p>
          <a:p>
            <a:pPr lvl="0"/>
            <a:r>
              <a:rPr lang="ru-RU" sz="1900" dirty="0">
                <a:latin typeface="Times New Roman" panose="02020603050405020304" pitchFamily="18" charset="0"/>
                <a:cs typeface="Times New Roman" panose="02020603050405020304" pitchFamily="18" charset="0"/>
              </a:rPr>
              <a:t>Ежемесячно оформлять выставки природоведческой литературы.</a:t>
            </a:r>
          </a:p>
          <a:p>
            <a:pPr lvl="0"/>
            <a:r>
              <a:rPr lang="ru-RU" sz="1900" dirty="0">
                <a:latin typeface="Times New Roman" panose="02020603050405020304" pitchFamily="18" charset="0"/>
                <a:cs typeface="Times New Roman" panose="02020603050405020304" pitchFamily="18" charset="0"/>
              </a:rPr>
              <a:t>Пополнять книжный уголок литературой экологического содержания.</a:t>
            </a:r>
          </a:p>
          <a:p>
            <a:pPr lvl="0"/>
            <a:r>
              <a:rPr lang="ru-RU" sz="1900" dirty="0">
                <a:latin typeface="Times New Roman" panose="02020603050405020304" pitchFamily="18" charset="0"/>
                <a:cs typeface="Times New Roman" panose="02020603050405020304" pitchFamily="18" charset="0"/>
              </a:rPr>
              <a:t>Оформить папки-передвижки: </a:t>
            </a:r>
            <a:r>
              <a:rPr lang="ru-RU" sz="1900" i="1" dirty="0">
                <a:latin typeface="Times New Roman" panose="02020603050405020304" pitchFamily="18" charset="0"/>
                <a:cs typeface="Times New Roman" panose="02020603050405020304" pitchFamily="18" charset="0"/>
              </a:rPr>
              <a:t>«Портреты детских писателей»</a:t>
            </a:r>
            <a:r>
              <a:rPr lang="ru-RU" sz="1900" dirty="0">
                <a:latin typeface="Times New Roman" panose="02020603050405020304" pitchFamily="18" charset="0"/>
                <a:cs typeface="Times New Roman" panose="02020603050405020304" pitchFamily="18" charset="0"/>
              </a:rPr>
              <a:t>, </a:t>
            </a:r>
            <a:r>
              <a:rPr lang="ru-RU" sz="1900" i="1" dirty="0">
                <a:latin typeface="Times New Roman" panose="02020603050405020304" pitchFamily="18" charset="0"/>
                <a:cs typeface="Times New Roman" panose="02020603050405020304" pitchFamily="18" charset="0"/>
              </a:rPr>
              <a:t>«Пословицы и поговорки о природе»</a:t>
            </a:r>
            <a:r>
              <a:rPr lang="ru-RU" sz="1900" dirty="0">
                <a:latin typeface="Times New Roman" panose="02020603050405020304" pitchFamily="18" charset="0"/>
                <a:cs typeface="Times New Roman" panose="02020603050405020304" pitchFamily="18" charset="0"/>
              </a:rPr>
              <a:t>, </a:t>
            </a:r>
            <a:r>
              <a:rPr lang="ru-RU" sz="1900" i="1" dirty="0">
                <a:latin typeface="Times New Roman" panose="02020603050405020304" pitchFamily="18" charset="0"/>
                <a:cs typeface="Times New Roman" panose="02020603050405020304" pitchFamily="18" charset="0"/>
              </a:rPr>
              <a:t>«Расскажем сказку вместе»</a:t>
            </a:r>
            <a:r>
              <a:rPr lang="ru-RU" sz="1900" dirty="0">
                <a:latin typeface="Times New Roman" panose="02020603050405020304" pitchFamily="18" charset="0"/>
                <a:cs typeface="Times New Roman" panose="02020603050405020304" pitchFamily="18" charset="0"/>
              </a:rPr>
              <a:t>, </a:t>
            </a:r>
            <a:r>
              <a:rPr lang="ru-RU" sz="1900" i="1" dirty="0">
                <a:latin typeface="Times New Roman" panose="02020603050405020304" pitchFamily="18" charset="0"/>
                <a:cs typeface="Times New Roman" panose="02020603050405020304" pitchFamily="18" charset="0"/>
              </a:rPr>
              <a:t>«Что такое книга?»</a:t>
            </a:r>
            <a:r>
              <a:rPr lang="ru-RU" sz="1900" dirty="0">
                <a:latin typeface="Times New Roman" panose="02020603050405020304" pitchFamily="18" charset="0"/>
                <a:cs typeface="Times New Roman" panose="02020603050405020304" pitchFamily="18" charset="0"/>
              </a:rPr>
              <a:t>)</a:t>
            </a:r>
          </a:p>
          <a:p>
            <a:pPr lvl="0"/>
            <a:r>
              <a:rPr lang="ru-RU" sz="1900" dirty="0">
                <a:latin typeface="Times New Roman" panose="02020603050405020304" pitchFamily="18" charset="0"/>
                <a:cs typeface="Times New Roman" panose="02020603050405020304" pitchFamily="18" charset="0"/>
              </a:rPr>
              <a:t>Изготовить Пособия: </a:t>
            </a:r>
            <a:r>
              <a:rPr lang="ru-RU" sz="1900" i="1" dirty="0">
                <a:latin typeface="Times New Roman" panose="02020603050405020304" pitchFamily="18" charset="0"/>
                <a:cs typeface="Times New Roman" panose="02020603050405020304" pitchFamily="18" charset="0"/>
              </a:rPr>
              <a:t>«Мудрые пословицы о природе»</a:t>
            </a:r>
            <a:r>
              <a:rPr lang="ru-RU" sz="1900" dirty="0">
                <a:latin typeface="Times New Roman" panose="02020603050405020304" pitchFamily="18" charset="0"/>
                <a:cs typeface="Times New Roman" panose="02020603050405020304" pitchFamily="18" charset="0"/>
              </a:rPr>
              <a:t>, </a:t>
            </a:r>
            <a:r>
              <a:rPr lang="ru-RU" sz="1900" i="1" dirty="0">
                <a:latin typeface="Times New Roman" panose="02020603050405020304" pitchFamily="18" charset="0"/>
                <a:cs typeface="Times New Roman" panose="02020603050405020304" pitchFamily="18" charset="0"/>
              </a:rPr>
              <a:t>«Откуда к нам приходит книга»</a:t>
            </a:r>
            <a:r>
              <a:rPr lang="ru-RU" sz="1900" dirty="0">
                <a:latin typeface="Times New Roman" panose="02020603050405020304" pitchFamily="18" charset="0"/>
                <a:cs typeface="Times New Roman" panose="02020603050405020304" pitchFamily="18" charset="0"/>
              </a:rPr>
              <a:t>, «Учим детей отгадывать загадки»</a:t>
            </a:r>
          </a:p>
          <a:p>
            <a:pPr lvl="0"/>
            <a:r>
              <a:rPr lang="ru-RU" sz="1900" dirty="0">
                <a:latin typeface="Times New Roman" panose="02020603050405020304" pitchFamily="18" charset="0"/>
                <a:cs typeface="Times New Roman" panose="02020603050405020304" pitchFamily="18" charset="0"/>
              </a:rPr>
              <a:t>Подготовить и провести КВН совместно с родителями.</a:t>
            </a:r>
          </a:p>
          <a:p>
            <a:pPr lvl="0"/>
            <a:r>
              <a:rPr lang="ru-RU" sz="1900" dirty="0">
                <a:latin typeface="Times New Roman" panose="02020603050405020304" pitchFamily="18" charset="0"/>
                <a:cs typeface="Times New Roman" panose="02020603050405020304" pitchFamily="18" charset="0"/>
              </a:rPr>
              <a:t>Разработать цикл интегрированных занятий с использованием художественных произведений.</a:t>
            </a:r>
          </a:p>
          <a:p>
            <a:endParaRPr lang="ru-RU" dirty="0"/>
          </a:p>
        </p:txBody>
      </p:sp>
    </p:spTree>
    <p:extLst>
      <p:ext uri="{BB962C8B-B14F-4D97-AF65-F5344CB8AC3E}">
        <p14:creationId xmlns:p14="http://schemas.microsoft.com/office/powerpoint/2010/main" val="409518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FCC001C-E7E2-4D01-9CF3-601A602EAA42}"/>
              </a:ext>
            </a:extLst>
          </p:cNvPr>
          <p:cNvSpPr>
            <a:spLocks noGrp="1"/>
          </p:cNvSpPr>
          <p:nvPr>
            <p:ph type="title"/>
          </p:nvPr>
        </p:nvSpPr>
        <p:spPr>
          <a:xfrm>
            <a:off x="913775" y="275209"/>
            <a:ext cx="10364451" cy="355106"/>
          </a:xfrm>
        </p:spPr>
        <p:txBody>
          <a:bodyPr>
            <a:normAutofit fontScale="90000"/>
          </a:bodyPr>
          <a:lstStyle/>
          <a:p>
            <a:endParaRPr lang="ru-RU" dirty="0"/>
          </a:p>
        </p:txBody>
      </p:sp>
      <p:sp>
        <p:nvSpPr>
          <p:cNvPr id="5" name="Объект 4">
            <a:extLst>
              <a:ext uri="{FF2B5EF4-FFF2-40B4-BE49-F238E27FC236}">
                <a16:creationId xmlns:a16="http://schemas.microsoft.com/office/drawing/2014/main" id="{6C703E4C-00F6-4DA7-849B-E0209D376F1E}"/>
              </a:ext>
            </a:extLst>
          </p:cNvPr>
          <p:cNvSpPr>
            <a:spLocks noGrp="1"/>
          </p:cNvSpPr>
          <p:nvPr>
            <p:ph sz="quarter" idx="13"/>
          </p:nvPr>
        </p:nvSpPr>
        <p:spPr>
          <a:xfrm>
            <a:off x="913774" y="798990"/>
            <a:ext cx="6090708" cy="5850385"/>
          </a:xfrm>
        </p:spPr>
        <p:txBody>
          <a:bodyPr>
            <a:normAutofit/>
          </a:bodyPr>
          <a:lstStyle/>
          <a:p>
            <a:pPr marL="0" indent="0">
              <a:buNone/>
            </a:pPr>
            <a:r>
              <a:rPr lang="ru-RU" sz="1900" dirty="0">
                <a:latin typeface="Times New Roman" panose="02020603050405020304" pitchFamily="18" charset="0"/>
                <a:cs typeface="Times New Roman" panose="02020603050405020304" pitchFamily="18" charset="0"/>
              </a:rPr>
              <a:t> Решение задач по воспитанию экологической культуры дошкольников необходимо реализовывать через интеграцию образовательных областей, которые связаны между собой, воздействуют на развитие речи, памяти, внимания, интеллекта, воображения.</a:t>
            </a:r>
          </a:p>
          <a:p>
            <a:pPr marL="0" indent="0">
              <a:buNone/>
            </a:pPr>
            <a:r>
              <a:rPr lang="ru-RU" sz="1900" dirty="0">
                <a:latin typeface="Times New Roman" panose="02020603050405020304" pitchFamily="18" charset="0"/>
                <a:cs typeface="Times New Roman" panose="02020603050405020304" pitchFamily="18" charset="0"/>
              </a:rPr>
              <a:t> Литературные произведения дополняют, уточняют и закрепляют знания ребенка, открывают мир чувств: радость, сопереживание, восхищение.</a:t>
            </a:r>
          </a:p>
          <a:p>
            <a:pPr marL="0" indent="0">
              <a:buNone/>
            </a:pPr>
            <a:r>
              <a:rPr lang="ru-RU" sz="1900" dirty="0">
                <a:latin typeface="Times New Roman" panose="02020603050405020304" pitchFamily="18" charset="0"/>
                <a:cs typeface="Times New Roman" panose="02020603050405020304" pitchFamily="18" charset="0"/>
              </a:rPr>
              <a:t> Все вместе это формирует у ребенка осознание своей принадлежности к природному миру и необходимости беречь его.</a:t>
            </a:r>
          </a:p>
          <a:p>
            <a:endParaRPr lang="ru-RU" dirty="0"/>
          </a:p>
        </p:txBody>
      </p:sp>
      <p:pic>
        <p:nvPicPr>
          <p:cNvPr id="7" name="Объект 6">
            <a:extLst>
              <a:ext uri="{FF2B5EF4-FFF2-40B4-BE49-F238E27FC236}">
                <a16:creationId xmlns:a16="http://schemas.microsoft.com/office/drawing/2014/main" id="{05AFD02A-2B1F-4AD3-96B7-280440A1AD86}"/>
              </a:ext>
            </a:extLst>
          </p:cNvPr>
          <p:cNvPicPr>
            <a:picLocks noGrp="1" noChangeAspect="1"/>
          </p:cNvPicPr>
          <p:nvPr>
            <p:ph sz="quarter" idx="14"/>
          </p:nvPr>
        </p:nvPicPr>
        <p:blipFill>
          <a:blip r:embed="rId2"/>
          <a:stretch>
            <a:fillRect/>
          </a:stretch>
        </p:blipFill>
        <p:spPr>
          <a:xfrm>
            <a:off x="7128770" y="976545"/>
            <a:ext cx="4873840" cy="4802818"/>
          </a:xfrm>
          <a:prstGeom prst="rect">
            <a:avLst/>
          </a:prstGeom>
        </p:spPr>
      </p:pic>
    </p:spTree>
    <p:extLst>
      <p:ext uri="{BB962C8B-B14F-4D97-AF65-F5344CB8AC3E}">
        <p14:creationId xmlns:p14="http://schemas.microsoft.com/office/powerpoint/2010/main" val="2314575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EE549E6-63CA-4ECD-87A0-E2198444E3F5}"/>
              </a:ext>
            </a:extLst>
          </p:cNvPr>
          <p:cNvSpPr>
            <a:spLocks noGrp="1"/>
          </p:cNvSpPr>
          <p:nvPr>
            <p:ph type="title"/>
          </p:nvPr>
        </p:nvSpPr>
        <p:spPr>
          <a:xfrm>
            <a:off x="913775" y="168676"/>
            <a:ext cx="10364451" cy="898126"/>
          </a:xfrm>
        </p:spPr>
        <p:txBody>
          <a:bodyPr>
            <a:normAutofit/>
          </a:bodyPr>
          <a:lstStyle/>
          <a:p>
            <a:r>
              <a:rPr lang="ru-RU" sz="1800" b="1" i="1" dirty="0">
                <a:latin typeface="Times New Roman" panose="02020603050405020304" pitchFamily="18" charset="0"/>
                <a:cs typeface="Times New Roman" panose="02020603050405020304" pitchFamily="18" charset="0"/>
              </a:rPr>
              <a:t>По итогам работы с детьми  возможно достичь следующих результатов:</a:t>
            </a:r>
          </a:p>
        </p:txBody>
      </p:sp>
      <p:sp>
        <p:nvSpPr>
          <p:cNvPr id="5" name="Объект 4">
            <a:extLst>
              <a:ext uri="{FF2B5EF4-FFF2-40B4-BE49-F238E27FC236}">
                <a16:creationId xmlns:a16="http://schemas.microsoft.com/office/drawing/2014/main" id="{F9F958EE-776C-4B54-85C3-2E074F69EE63}"/>
              </a:ext>
            </a:extLst>
          </p:cNvPr>
          <p:cNvSpPr>
            <a:spLocks noGrp="1"/>
          </p:cNvSpPr>
          <p:nvPr>
            <p:ph sz="quarter" idx="13"/>
          </p:nvPr>
        </p:nvSpPr>
        <p:spPr>
          <a:xfrm>
            <a:off x="186431" y="1171852"/>
            <a:ext cx="5833369" cy="5273336"/>
          </a:xfrm>
        </p:spPr>
        <p:txBody>
          <a:bodyPr>
            <a:normAutofit fontScale="92500"/>
          </a:bodyPr>
          <a:lstStyle/>
          <a:p>
            <a:r>
              <a:rPr lang="ru-RU" sz="1700" dirty="0">
                <a:latin typeface="Times New Roman" panose="02020603050405020304" pitchFamily="18" charset="0"/>
                <a:cs typeface="Times New Roman" panose="02020603050405020304" pitchFamily="18" charset="0"/>
              </a:rPr>
              <a:t>Отмечается расширение и углубление </a:t>
            </a:r>
            <a:r>
              <a:rPr lang="ru-RU" sz="1600" dirty="0">
                <a:latin typeface="Times New Roman" panose="02020603050405020304" pitchFamily="18" charset="0"/>
                <a:cs typeface="Times New Roman" panose="02020603050405020304" pitchFamily="18" charset="0"/>
              </a:rPr>
              <a:t>интереса к животному и растительному миру;</a:t>
            </a:r>
          </a:p>
          <a:p>
            <a:r>
              <a:rPr lang="ru-RU" sz="1600" dirty="0">
                <a:latin typeface="Times New Roman" panose="02020603050405020304" pitchFamily="18" charset="0"/>
                <a:cs typeface="Times New Roman" panose="02020603050405020304" pitchFamily="18" charset="0"/>
              </a:rPr>
              <a:t> Увеличивается число детей, которые считают животных и растения самоценными живыми существами; </a:t>
            </a:r>
          </a:p>
          <a:p>
            <a:r>
              <a:rPr lang="ru-RU" sz="1600" dirty="0">
                <a:latin typeface="Times New Roman" panose="02020603050405020304" pitchFamily="18" charset="0"/>
                <a:cs typeface="Times New Roman" panose="02020603050405020304" pitchFamily="18" charset="0"/>
              </a:rPr>
              <a:t>Дети становятся более эмоционально восприимчивы и отзывчивы к явлениям, происходящим в живой и неживой природе, более наблюдательны;</a:t>
            </a:r>
          </a:p>
          <a:p>
            <a:r>
              <a:rPr lang="ru-RU" sz="1600" dirty="0">
                <a:latin typeface="Times New Roman" panose="02020603050405020304" pitchFamily="18" charset="0"/>
                <a:cs typeface="Times New Roman" panose="02020603050405020304" pitchFamily="18" charset="0"/>
              </a:rPr>
              <a:t> умеют сопереживать в различных ситуациях, выражать доброжелательность по отношению к объектам природы;</a:t>
            </a:r>
          </a:p>
          <a:p>
            <a:r>
              <a:rPr lang="ru-RU" sz="1600" dirty="0">
                <a:latin typeface="Times New Roman" panose="02020603050405020304" pitchFamily="18" charset="0"/>
                <a:cs typeface="Times New Roman" panose="02020603050405020304" pitchFamily="18" charset="0"/>
              </a:rPr>
              <a:t>  у детей проявляется интерес к чтению художественной литературы о природе;</a:t>
            </a:r>
          </a:p>
          <a:p>
            <a:r>
              <a:rPr lang="ru-RU" sz="1600" dirty="0">
                <a:latin typeface="Times New Roman" panose="02020603050405020304" pitchFamily="18" charset="0"/>
                <a:cs typeface="Times New Roman" panose="02020603050405020304" pitchFamily="18" charset="0"/>
              </a:rPr>
              <a:t> Родители  больше уделяют внимания семейному чтению.</a:t>
            </a:r>
          </a:p>
          <a:p>
            <a:endParaRPr lang="ru-RU" dirty="0"/>
          </a:p>
        </p:txBody>
      </p:sp>
      <p:sp>
        <p:nvSpPr>
          <p:cNvPr id="6" name="Объект 5">
            <a:extLst>
              <a:ext uri="{FF2B5EF4-FFF2-40B4-BE49-F238E27FC236}">
                <a16:creationId xmlns:a16="http://schemas.microsoft.com/office/drawing/2014/main" id="{92CCEB91-CE6F-4F6E-A964-08D5EE1A2849}"/>
              </a:ext>
            </a:extLst>
          </p:cNvPr>
          <p:cNvSpPr>
            <a:spLocks noGrp="1"/>
          </p:cNvSpPr>
          <p:nvPr>
            <p:ph sz="quarter" idx="14"/>
          </p:nvPr>
        </p:nvSpPr>
        <p:spPr>
          <a:xfrm>
            <a:off x="7457243" y="1171852"/>
            <a:ext cx="3524435" cy="4962618"/>
          </a:xfrm>
          <a:solidFill>
            <a:srgbClr val="92D050"/>
          </a:solidFill>
        </p:spPr>
        <p:txBody>
          <a:bodyPr>
            <a:normAutofit/>
          </a:bodyPr>
          <a:lstStyle/>
          <a:p>
            <a:r>
              <a:rPr lang="ru-RU" sz="1800" dirty="0">
                <a:latin typeface="Times New Roman" panose="02020603050405020304" pitchFamily="18" charset="0"/>
                <a:cs typeface="Times New Roman" panose="02020603050405020304" pitchFamily="18" charset="0"/>
              </a:rPr>
              <a:t>Таким образом,  можно сделать  вывод, что художественная литература природоведческой направленности имеет огромное значение в формировании экологической культуры детей дошкольного возраста.  </a:t>
            </a:r>
          </a:p>
          <a:p>
            <a:endParaRPr lang="ru-RU" sz="1800" dirty="0">
              <a:latin typeface="Times New Roman" panose="02020603050405020304" pitchFamily="18"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2373829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144DA927-D272-4C72-9F2F-EF0BC21E3D6D}"/>
              </a:ext>
            </a:extLst>
          </p:cNvPr>
          <p:cNvSpPr>
            <a:spLocks noGrp="1"/>
          </p:cNvSpPr>
          <p:nvPr>
            <p:ph type="title"/>
          </p:nvPr>
        </p:nvSpPr>
        <p:spPr>
          <a:xfrm>
            <a:off x="913774" y="609600"/>
            <a:ext cx="5934969" cy="659907"/>
          </a:xfrm>
        </p:spPr>
        <p:txBody>
          <a:bodyPr/>
          <a:lstStyle/>
          <a:p>
            <a:endParaRPr lang="ru-RU" dirty="0"/>
          </a:p>
        </p:txBody>
      </p:sp>
      <p:sp>
        <p:nvSpPr>
          <p:cNvPr id="6" name="Рисунок 5">
            <a:extLst>
              <a:ext uri="{FF2B5EF4-FFF2-40B4-BE49-F238E27FC236}">
                <a16:creationId xmlns:a16="http://schemas.microsoft.com/office/drawing/2014/main" id="{71A10982-80E1-4DDB-ADA0-6FDD4F5DAD0B}"/>
              </a:ext>
            </a:extLst>
          </p:cNvPr>
          <p:cNvSpPr>
            <a:spLocks noGrp="1"/>
          </p:cNvSpPr>
          <p:nvPr>
            <p:ph type="pic" idx="1"/>
          </p:nvPr>
        </p:nvSpPr>
        <p:spPr/>
      </p:sp>
      <p:sp>
        <p:nvSpPr>
          <p:cNvPr id="7" name="Текст 6">
            <a:extLst>
              <a:ext uri="{FF2B5EF4-FFF2-40B4-BE49-F238E27FC236}">
                <a16:creationId xmlns:a16="http://schemas.microsoft.com/office/drawing/2014/main" id="{BA408147-7D91-48A6-94B3-9953DFC9D7E9}"/>
              </a:ext>
            </a:extLst>
          </p:cNvPr>
          <p:cNvSpPr>
            <a:spLocks noGrp="1"/>
          </p:cNvSpPr>
          <p:nvPr>
            <p:ph type="body" sz="half" idx="2"/>
          </p:nvPr>
        </p:nvSpPr>
        <p:spPr>
          <a:xfrm>
            <a:off x="136124" y="1544715"/>
            <a:ext cx="5066191" cy="4703685"/>
          </a:xfrm>
        </p:spPr>
        <p:txBody>
          <a:bodyPr/>
          <a:lstStyle/>
          <a:p>
            <a:r>
              <a:rPr lang="ru-RU" sz="2400" dirty="0">
                <a:latin typeface="Times New Roman" panose="02020603050405020304" pitchFamily="18" charset="0"/>
                <a:cs typeface="Times New Roman" panose="02020603050405020304" pitchFamily="18" charset="0"/>
              </a:rPr>
              <a:t>А. В. Сухомлинский писал: «Чтение-это окошко, через которое дети видят и познают мир». Вот почему так важно с раннего детства прививать у детей любовь к чтению художественных произведений.</a:t>
            </a:r>
          </a:p>
          <a:p>
            <a:endParaRPr lang="ru-RU" dirty="0"/>
          </a:p>
        </p:txBody>
      </p:sp>
      <p:pic>
        <p:nvPicPr>
          <p:cNvPr id="1026" name="Picture 2">
            <a:extLst>
              <a:ext uri="{FF2B5EF4-FFF2-40B4-BE49-F238E27FC236}">
                <a16:creationId xmlns:a16="http://schemas.microsoft.com/office/drawing/2014/main" id="{2F56A287-17FE-4430-B53F-47A59A477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315" y="461639"/>
            <a:ext cx="6924582" cy="508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0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92F935C7-02AB-4AC1-9FCA-229FB51DDE84}"/>
              </a:ext>
            </a:extLst>
          </p:cNvPr>
          <p:cNvSpPr>
            <a:spLocks noGrp="1"/>
          </p:cNvSpPr>
          <p:nvPr>
            <p:ph type="title"/>
          </p:nvPr>
        </p:nvSpPr>
        <p:spPr>
          <a:xfrm>
            <a:off x="913775" y="168676"/>
            <a:ext cx="10364451" cy="337351"/>
          </a:xfrm>
        </p:spPr>
        <p:txBody>
          <a:bodyPr>
            <a:normAutofit fontScale="90000"/>
          </a:bodyPr>
          <a:lstStyle/>
          <a:p>
            <a:endParaRPr lang="ru-RU" dirty="0"/>
          </a:p>
        </p:txBody>
      </p:sp>
      <p:sp>
        <p:nvSpPr>
          <p:cNvPr id="8" name="Объект 7">
            <a:extLst>
              <a:ext uri="{FF2B5EF4-FFF2-40B4-BE49-F238E27FC236}">
                <a16:creationId xmlns:a16="http://schemas.microsoft.com/office/drawing/2014/main" id="{BD594656-87B3-41FA-8E6F-89C732D1297B}"/>
              </a:ext>
            </a:extLst>
          </p:cNvPr>
          <p:cNvSpPr>
            <a:spLocks noGrp="1"/>
          </p:cNvSpPr>
          <p:nvPr>
            <p:ph sz="quarter" idx="13"/>
          </p:nvPr>
        </p:nvSpPr>
        <p:spPr>
          <a:xfrm>
            <a:off x="913774" y="798990"/>
            <a:ext cx="10363826" cy="5890334"/>
          </a:xfrm>
          <a:solidFill>
            <a:schemeClr val="accent3">
              <a:lumMod val="60000"/>
              <a:lumOff val="40000"/>
            </a:schemeClr>
          </a:solidFill>
        </p:spPr>
        <p:txBody>
          <a:bodyPr>
            <a:normAutofit fontScale="92500" lnSpcReduction="20000"/>
          </a:bodyPr>
          <a:lstStyle/>
          <a:p>
            <a:pPr marL="0" indent="0">
              <a:buNone/>
            </a:pPr>
            <a:r>
              <a:rPr lang="ru-RU" dirty="0">
                <a:latin typeface="Times New Roman" panose="02020603050405020304" pitchFamily="18" charset="0"/>
                <a:cs typeface="Times New Roman" panose="02020603050405020304" pitchFamily="18" charset="0"/>
              </a:rPr>
              <a:t>Литература:</a:t>
            </a:r>
          </a:p>
          <a:p>
            <a:pPr marL="0" indent="0">
              <a:buNone/>
            </a:pPr>
            <a:r>
              <a:rPr lang="ru-RU" dirty="0">
                <a:latin typeface="Times New Roman" panose="02020603050405020304" pitchFamily="18" charset="0"/>
                <a:cs typeface="Times New Roman" panose="02020603050405020304" pitchFamily="18" charset="0"/>
              </a:rPr>
              <a:t>1.Ельникова К. Роль литературы в ознакомлении детей с природой [Текст]/ </a:t>
            </a:r>
            <a:r>
              <a:rPr lang="ru-RU" dirty="0" err="1">
                <a:latin typeface="Times New Roman" panose="02020603050405020304" pitchFamily="18" charset="0"/>
                <a:cs typeface="Times New Roman" panose="02020603050405020304" pitchFamily="18" charset="0"/>
              </a:rPr>
              <a:t>К.Ельникова</a:t>
            </a:r>
            <a:r>
              <a:rPr lang="ru-RU" dirty="0">
                <a:latin typeface="Times New Roman" panose="02020603050405020304" pitchFamily="18" charset="0"/>
                <a:cs typeface="Times New Roman" panose="02020603050405020304" pitchFamily="18" charset="0"/>
              </a:rPr>
              <a:t> // Дошкольное воспитание - 2008. - № 6.</a:t>
            </a:r>
          </a:p>
          <a:p>
            <a:pPr marL="0" indent="0">
              <a:buNone/>
            </a:pPr>
            <a:r>
              <a:rPr lang="ru-RU" dirty="0">
                <a:latin typeface="Times New Roman" panose="02020603050405020304" pitchFamily="18" charset="0"/>
                <a:cs typeface="Times New Roman" panose="02020603050405020304" pitchFamily="18" charset="0"/>
              </a:rPr>
              <a:t>2.Методика ознакомления с природой в детском саду / Под ред. </a:t>
            </a:r>
            <a:r>
              <a:rPr lang="ru-RU" dirty="0" err="1">
                <a:latin typeface="Times New Roman" panose="02020603050405020304" pitchFamily="18" charset="0"/>
                <a:cs typeface="Times New Roman" panose="02020603050405020304" pitchFamily="18" charset="0"/>
              </a:rPr>
              <a:t>П.Г.Саморуковой</a:t>
            </a:r>
            <a:r>
              <a:rPr lang="ru-RU" dirty="0">
                <a:latin typeface="Times New Roman" panose="02020603050405020304" pitchFamily="18" charset="0"/>
                <a:cs typeface="Times New Roman" panose="02020603050405020304" pitchFamily="18" charset="0"/>
              </a:rPr>
              <a:t>. - М.: Просвещение,1992.</a:t>
            </a:r>
          </a:p>
          <a:p>
            <a:pPr marL="0" indent="0">
              <a:buNone/>
            </a:pPr>
            <a:r>
              <a:rPr lang="ru-RU" dirty="0">
                <a:latin typeface="Times New Roman" panose="02020603050405020304" pitchFamily="18" charset="0"/>
                <a:cs typeface="Times New Roman" panose="02020603050405020304" pitchFamily="18" charset="0"/>
              </a:rPr>
              <a:t>3.Николаева С.Н. Воспитание начал экологической культуры в дошкольном детстве: Методика работы </a:t>
            </a:r>
            <a:r>
              <a:rPr lang="ru-RU" dirty="0" err="1">
                <a:latin typeface="Times New Roman" panose="02020603050405020304" pitchFamily="18" charset="0"/>
                <a:cs typeface="Times New Roman" panose="02020603050405020304" pitchFamily="18" charset="0"/>
              </a:rPr>
              <a:t>сдетьми</a:t>
            </a:r>
            <a:r>
              <a:rPr lang="ru-RU" dirty="0">
                <a:latin typeface="Times New Roman" panose="02020603050405020304" pitchFamily="18" charset="0"/>
                <a:cs typeface="Times New Roman" panose="02020603050405020304" pitchFamily="18" charset="0"/>
              </a:rPr>
              <a:t> подготовительной группы детского сада. М.: Новая школа, 2015. - 160 с.</a:t>
            </a:r>
          </a:p>
          <a:p>
            <a:pPr marL="0" indent="0">
              <a:buNone/>
            </a:pPr>
            <a:r>
              <a:rPr lang="ru-RU" dirty="0">
                <a:latin typeface="Times New Roman" panose="02020603050405020304" pitchFamily="18" charset="0"/>
                <a:cs typeface="Times New Roman" panose="02020603050405020304" pitchFamily="18" charset="0"/>
              </a:rPr>
              <a:t>4.Николаева С.Н. Методика экологического воспитания в детском саду.- М.: Просвещение, 2002.</a:t>
            </a:r>
          </a:p>
          <a:p>
            <a:pPr marL="0" indent="0">
              <a:buNone/>
            </a:pPr>
            <a:r>
              <a:rPr lang="ru-RU" dirty="0">
                <a:latin typeface="Times New Roman" panose="02020603050405020304" pitchFamily="18" charset="0"/>
                <a:cs typeface="Times New Roman" panose="02020603050405020304" pitchFamily="18" charset="0"/>
              </a:rPr>
              <a:t>5.Николаева С.Н. Экологическая культура в дошкольном детстве. – М.: Просвещение, 2002.</a:t>
            </a:r>
          </a:p>
          <a:p>
            <a:pPr marL="0" indent="0">
              <a:buNone/>
            </a:pPr>
            <a:r>
              <a:rPr lang="ru-RU" dirty="0">
                <a:latin typeface="Times New Roman" panose="02020603050405020304" pitchFamily="18" charset="0"/>
                <a:cs typeface="Times New Roman" panose="02020603050405020304" pitchFamily="18" charset="0"/>
              </a:rPr>
              <a:t>6.Николаева С.Н. Юный эколог: Программа экологического воспитания дошкольников. – М.: Мозаика-Синтез,2004.</a:t>
            </a:r>
          </a:p>
          <a:p>
            <a:pPr marL="0" indent="0">
              <a:buNone/>
            </a:pPr>
            <a:r>
              <a:rPr lang="ru-RU" dirty="0">
                <a:latin typeface="Times New Roman" panose="02020603050405020304" pitchFamily="18" charset="0"/>
                <a:cs typeface="Times New Roman" panose="02020603050405020304" pitchFamily="18" charset="0"/>
              </a:rPr>
              <a:t>7.Серебрякова Т.А. Экологическое образование в дошкольном возрасте</a:t>
            </a:r>
          </a:p>
          <a:p>
            <a:pPr marL="0" indent="0">
              <a:buNone/>
            </a:pPr>
            <a:r>
              <a:rPr lang="ru-RU" dirty="0">
                <a:latin typeface="Times New Roman" panose="02020603050405020304" pitchFamily="18" charset="0"/>
                <a:cs typeface="Times New Roman" panose="02020603050405020304" pitchFamily="18" charset="0"/>
              </a:rPr>
              <a:t>8.Танасийчук В.Н. Экология в картинках. - М.: Детская литература, 2017.</a:t>
            </a:r>
          </a:p>
          <a:p>
            <a:pPr marL="0" indent="0">
              <a:buNone/>
            </a:pPr>
            <a:endParaRPr lang="ru-RU" dirty="0"/>
          </a:p>
        </p:txBody>
      </p:sp>
    </p:spTree>
    <p:extLst>
      <p:ext uri="{BB962C8B-B14F-4D97-AF65-F5344CB8AC3E}">
        <p14:creationId xmlns:p14="http://schemas.microsoft.com/office/powerpoint/2010/main" val="305681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5DD9417-C8D4-428E-BB86-ADA80748D191}"/>
              </a:ext>
            </a:extLst>
          </p:cNvPr>
          <p:cNvSpPr>
            <a:spLocks noGrp="1"/>
          </p:cNvSpPr>
          <p:nvPr>
            <p:ph type="title"/>
          </p:nvPr>
        </p:nvSpPr>
        <p:spPr/>
        <p:txBody>
          <a:bodyPr/>
          <a:lstStyle/>
          <a:p>
            <a:endParaRPr lang="ru-RU"/>
          </a:p>
        </p:txBody>
      </p:sp>
      <p:sp>
        <p:nvSpPr>
          <p:cNvPr id="5" name="Рисунок 4">
            <a:extLst>
              <a:ext uri="{FF2B5EF4-FFF2-40B4-BE49-F238E27FC236}">
                <a16:creationId xmlns:a16="http://schemas.microsoft.com/office/drawing/2014/main" id="{650AE156-D43F-4802-99D6-837AA5E21F68}"/>
              </a:ext>
            </a:extLst>
          </p:cNvPr>
          <p:cNvSpPr>
            <a:spLocks noGrp="1"/>
          </p:cNvSpPr>
          <p:nvPr>
            <p:ph type="pic" idx="1"/>
          </p:nvPr>
        </p:nvSpPr>
        <p:spPr/>
      </p:sp>
      <p:sp>
        <p:nvSpPr>
          <p:cNvPr id="6" name="Текст 5">
            <a:extLst>
              <a:ext uri="{FF2B5EF4-FFF2-40B4-BE49-F238E27FC236}">
                <a16:creationId xmlns:a16="http://schemas.microsoft.com/office/drawing/2014/main" id="{18B7A572-481B-477F-B251-FB125D8031C9}"/>
              </a:ext>
            </a:extLst>
          </p:cNvPr>
          <p:cNvSpPr>
            <a:spLocks noGrp="1"/>
          </p:cNvSpPr>
          <p:nvPr>
            <p:ph type="body" sz="half" idx="2"/>
          </p:nvPr>
        </p:nvSpPr>
        <p:spPr>
          <a:xfrm>
            <a:off x="275208" y="1811046"/>
            <a:ext cx="3515557" cy="3980154"/>
          </a:xfrm>
        </p:spPr>
        <p:txBody>
          <a:bodyPr>
            <a:normAutofit/>
          </a:bodyPr>
          <a:lstStyle/>
          <a:p>
            <a:r>
              <a:rPr lang="ru-RU" sz="4000" dirty="0">
                <a:latin typeface="Times New Roman" panose="02020603050405020304" pitchFamily="18" charset="0"/>
                <a:cs typeface="Times New Roman" panose="02020603050405020304" pitchFamily="18" charset="0"/>
              </a:rPr>
              <a:t>Спасибо за внимание!</a:t>
            </a:r>
          </a:p>
        </p:txBody>
      </p:sp>
      <p:pic>
        <p:nvPicPr>
          <p:cNvPr id="7" name="Рисунок 6">
            <a:extLst>
              <a:ext uri="{FF2B5EF4-FFF2-40B4-BE49-F238E27FC236}">
                <a16:creationId xmlns:a16="http://schemas.microsoft.com/office/drawing/2014/main" id="{75739D8B-CEA1-436E-BBEB-11A41E127A29}"/>
              </a:ext>
            </a:extLst>
          </p:cNvPr>
          <p:cNvPicPr>
            <a:picLocks noChangeAspect="1"/>
          </p:cNvPicPr>
          <p:nvPr/>
        </p:nvPicPr>
        <p:blipFill>
          <a:blip r:embed="rId2"/>
          <a:stretch>
            <a:fillRect/>
          </a:stretch>
        </p:blipFill>
        <p:spPr>
          <a:xfrm>
            <a:off x="8636386" y="488272"/>
            <a:ext cx="3280405" cy="5663953"/>
          </a:xfrm>
          <a:prstGeom prst="rect">
            <a:avLst/>
          </a:prstGeom>
        </p:spPr>
      </p:pic>
      <p:pic>
        <p:nvPicPr>
          <p:cNvPr id="2050" name="Picture 2">
            <a:extLst>
              <a:ext uri="{FF2B5EF4-FFF2-40B4-BE49-F238E27FC236}">
                <a16:creationId xmlns:a16="http://schemas.microsoft.com/office/drawing/2014/main" id="{6D1A73F7-72B1-4EDD-BB4A-D240F834F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766" y="0"/>
            <a:ext cx="8126025" cy="665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29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13F0492-5B7C-4111-8F09-B80E9163EE14}"/>
              </a:ext>
            </a:extLst>
          </p:cNvPr>
          <p:cNvSpPr/>
          <p:nvPr/>
        </p:nvSpPr>
        <p:spPr>
          <a:xfrm>
            <a:off x="213065" y="1582341"/>
            <a:ext cx="7253055" cy="4093428"/>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«…задача художественных произведений совсем</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не в том, чтобы дать читателю некий комплекс научных</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знаний о тех или иных животных, растениях и т.д.,</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а в том, чтобы дать образ животного, растения,</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даже неодушевленного предмета…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Тогда читателю откроется чистейшая правда,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глубоко верное изображение действительности…» </a:t>
            </a:r>
            <a:r>
              <a:rPr lang="ru-RU" sz="2000" dirty="0" err="1">
                <a:latin typeface="Times New Roman" panose="02020603050405020304" pitchFamily="18" charset="0"/>
                <a:cs typeface="Times New Roman" panose="02020603050405020304" pitchFamily="18" charset="0"/>
              </a:rPr>
              <a:t>В.Бианки</a:t>
            </a:r>
            <a:endParaRPr lang="ru-RU" sz="20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7F87C876-66FD-4D71-8E78-D6FFE925A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584" y="1074198"/>
            <a:ext cx="5202314" cy="51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6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2BFB3BB3-1E34-47F5-A47F-C64BAB6EC544}"/>
              </a:ext>
            </a:extLst>
          </p:cNvPr>
          <p:cNvSpPr>
            <a:spLocks noGrp="1"/>
          </p:cNvSpPr>
          <p:nvPr>
            <p:ph type="title"/>
          </p:nvPr>
        </p:nvSpPr>
        <p:spPr>
          <a:xfrm>
            <a:off x="913775" y="124288"/>
            <a:ext cx="10364451" cy="168676"/>
          </a:xfrm>
        </p:spPr>
        <p:txBody>
          <a:bodyPr>
            <a:normAutofit fontScale="90000"/>
          </a:bodyPr>
          <a:lstStyle/>
          <a:p>
            <a:endParaRPr lang="ru-RU" dirty="0"/>
          </a:p>
        </p:txBody>
      </p:sp>
      <p:sp>
        <p:nvSpPr>
          <p:cNvPr id="4" name="Объект 3">
            <a:extLst>
              <a:ext uri="{FF2B5EF4-FFF2-40B4-BE49-F238E27FC236}">
                <a16:creationId xmlns:a16="http://schemas.microsoft.com/office/drawing/2014/main" id="{E97238A7-AFE9-4F18-9EB8-DD6D697EC7AD}"/>
              </a:ext>
            </a:extLst>
          </p:cNvPr>
          <p:cNvSpPr>
            <a:spLocks noGrp="1"/>
          </p:cNvSpPr>
          <p:nvPr>
            <p:ph sz="quarter" idx="13"/>
          </p:nvPr>
        </p:nvSpPr>
        <p:spPr>
          <a:xfrm>
            <a:off x="913774" y="363984"/>
            <a:ext cx="10363826" cy="5427215"/>
          </a:xfrm>
        </p:spPr>
        <p:txBody>
          <a:bodyPr>
            <a:normAutofit/>
          </a:bodyPr>
          <a:lstStyle/>
          <a:p>
            <a:pPr marL="0" indent="0">
              <a:buNone/>
            </a:pPr>
            <a:r>
              <a:rPr lang="ru-RU" sz="1800" dirty="0">
                <a:latin typeface="Times New Roman" panose="02020603050405020304" pitchFamily="18" charset="0"/>
                <a:cs typeface="Times New Roman" panose="02020603050405020304" pitchFamily="18" charset="0"/>
              </a:rPr>
              <a:t>Природоведческая литература для детей появилась поздно, В конце XVIII века.</a:t>
            </a:r>
          </a:p>
          <a:p>
            <a:pPr marL="0" indent="0">
              <a:buNone/>
            </a:pPr>
            <a:r>
              <a:rPr lang="ru-RU" sz="1800" dirty="0">
                <a:latin typeface="Times New Roman" panose="02020603050405020304" pitchFamily="18" charset="0"/>
                <a:cs typeface="Times New Roman" panose="02020603050405020304" pitchFamily="18" charset="0"/>
              </a:rPr>
              <a:t> журнал </a:t>
            </a:r>
            <a:r>
              <a:rPr lang="ru-RU" sz="1800" dirty="0" err="1">
                <a:latin typeface="Times New Roman" panose="02020603050405020304" pitchFamily="18" charset="0"/>
                <a:cs typeface="Times New Roman" panose="02020603050405020304" pitchFamily="18" charset="0"/>
              </a:rPr>
              <a:t>Н.И.Новикова</a:t>
            </a:r>
            <a:r>
              <a:rPr lang="ru-RU" sz="1800" dirty="0">
                <a:latin typeface="Times New Roman" panose="02020603050405020304" pitchFamily="18" charset="0"/>
                <a:cs typeface="Times New Roman" panose="02020603050405020304" pitchFamily="18" charset="0"/>
              </a:rPr>
              <a:t> «Детское чтение для сердца и разума» первым стал публиковать очерки о природных явлениях, и даже стихи, где описывались чувства, которые возникали у лирического героя от созерцания природы (</a:t>
            </a:r>
            <a:r>
              <a:rPr lang="ru-RU" sz="1800" dirty="0" err="1">
                <a:latin typeface="Times New Roman" panose="02020603050405020304" pitchFamily="18" charset="0"/>
                <a:cs typeface="Times New Roman" panose="02020603050405020304" pitchFamily="18" charset="0"/>
              </a:rPr>
              <a:t>Н.Карамзин</a:t>
            </a:r>
            <a:r>
              <a:rPr lang="ru-RU" sz="1800" dirty="0">
                <a:latin typeface="Times New Roman" panose="02020603050405020304" pitchFamily="18" charset="0"/>
                <a:cs typeface="Times New Roman" panose="02020603050405020304" pitchFamily="18" charset="0"/>
              </a:rPr>
              <a:t> « Весенняя песнь меланхолика»)</a:t>
            </a:r>
          </a:p>
        </p:txBody>
      </p:sp>
      <p:pic>
        <p:nvPicPr>
          <p:cNvPr id="1026" name="Picture 2">
            <a:extLst>
              <a:ext uri="{FF2B5EF4-FFF2-40B4-BE49-F238E27FC236}">
                <a16:creationId xmlns:a16="http://schemas.microsoft.com/office/drawing/2014/main" id="{5EBCD3D6-66EF-4DAA-8313-E02B84E308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20" b="7898"/>
          <a:stretch/>
        </p:blipFill>
        <p:spPr bwMode="auto">
          <a:xfrm>
            <a:off x="2990849" y="2254928"/>
            <a:ext cx="8860839" cy="447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6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6C4FDEC-62C9-4E87-94A4-F99799CB726C}"/>
              </a:ext>
            </a:extLst>
          </p:cNvPr>
          <p:cNvPicPr>
            <a:picLocks noChangeAspect="1"/>
          </p:cNvPicPr>
          <p:nvPr/>
        </p:nvPicPr>
        <p:blipFill>
          <a:blip r:embed="rId2"/>
          <a:stretch>
            <a:fillRect/>
          </a:stretch>
        </p:blipFill>
        <p:spPr>
          <a:xfrm>
            <a:off x="1524000" y="0"/>
            <a:ext cx="9144000" cy="2476870"/>
          </a:xfrm>
          <a:prstGeom prst="rect">
            <a:avLst/>
          </a:prstGeom>
        </p:spPr>
      </p:pic>
      <p:sp>
        <p:nvSpPr>
          <p:cNvPr id="4" name="Заголовок 3">
            <a:extLst>
              <a:ext uri="{FF2B5EF4-FFF2-40B4-BE49-F238E27FC236}">
                <a16:creationId xmlns:a16="http://schemas.microsoft.com/office/drawing/2014/main" id="{ABCDCED1-839B-43BF-852A-91E5B7F291AA}"/>
              </a:ext>
            </a:extLst>
          </p:cNvPr>
          <p:cNvSpPr>
            <a:spLocks noGrp="1"/>
          </p:cNvSpPr>
          <p:nvPr>
            <p:ph type="title"/>
          </p:nvPr>
        </p:nvSpPr>
        <p:spPr>
          <a:xfrm>
            <a:off x="1524001" y="1"/>
            <a:ext cx="10079114" cy="2947386"/>
          </a:xfrm>
        </p:spPr>
        <p:txBody>
          <a:bodyPr>
            <a:noAutofit/>
          </a:bodyPr>
          <a:lstStyle/>
          <a:p>
            <a:endParaRPr lang="ru-RU" sz="2000" dirty="0">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9ABE0ED-AC49-40E0-A2F6-473311CD43BB}"/>
              </a:ext>
            </a:extLst>
          </p:cNvPr>
          <p:cNvSpPr>
            <a:spLocks noGrp="1"/>
          </p:cNvSpPr>
          <p:nvPr>
            <p:ph sz="quarter" idx="13"/>
          </p:nvPr>
        </p:nvSpPr>
        <p:spPr>
          <a:xfrm>
            <a:off x="133165" y="3428999"/>
            <a:ext cx="11718523" cy="3309151"/>
          </a:xfrm>
        </p:spPr>
        <p:txBody>
          <a:bodyPr>
            <a:noAutofit/>
          </a:bodyPr>
          <a:lstStyle/>
          <a:p>
            <a:pPr marL="0" indent="0">
              <a:buNone/>
            </a:pPr>
            <a:r>
              <a:rPr lang="ru-RU" sz="1600" b="1" dirty="0">
                <a:latin typeface="Times New Roman" panose="02020603050405020304" pitchFamily="18" charset="0"/>
                <a:cs typeface="Times New Roman" panose="02020603050405020304" pitchFamily="18" charset="0"/>
              </a:rPr>
              <a:t>Значение природоведческой литературы:</a:t>
            </a:r>
          </a:p>
          <a:p>
            <a:pPr marL="342900" indent="-342900">
              <a:buAutoNum type="arabicPeriod"/>
            </a:pPr>
            <a:r>
              <a:rPr lang="ru-RU" sz="1600" dirty="0">
                <a:latin typeface="Times New Roman" panose="02020603050405020304" pitchFamily="18" charset="0"/>
                <a:cs typeface="Times New Roman" panose="02020603050405020304" pitchFamily="18" charset="0"/>
              </a:rPr>
              <a:t>Помогает обогащать знания детей: сообщение новых знаний, пополнение, уточнение и конкретизация уже имеющихся знаний.</a:t>
            </a:r>
          </a:p>
          <a:p>
            <a:pPr marL="0" indent="0">
              <a:buNone/>
            </a:pPr>
            <a:r>
              <a:rPr lang="ru-RU" sz="1600" dirty="0">
                <a:latin typeface="Times New Roman" panose="02020603050405020304" pitchFamily="18" charset="0"/>
                <a:cs typeface="Times New Roman" panose="02020603050405020304" pitchFamily="18" charset="0"/>
              </a:rPr>
              <a:t>2. учит всматриваться в окружающий нас мир, помогает искать ответы на многие вопросы,  развивает познавательный интерес к природе.</a:t>
            </a:r>
          </a:p>
          <a:p>
            <a:pPr marL="0" indent="0">
              <a:buNone/>
            </a:pPr>
            <a:r>
              <a:rPr lang="ru-RU" sz="1600" dirty="0">
                <a:latin typeface="Times New Roman" panose="02020603050405020304" pitchFamily="18" charset="0"/>
                <a:cs typeface="Times New Roman" panose="02020603050405020304" pitchFamily="18" charset="0"/>
              </a:rPr>
              <a:t>3. Помогает детям познать природу в ее многообразии.</a:t>
            </a:r>
          </a:p>
          <a:p>
            <a:pPr marL="0" indent="0">
              <a:buNone/>
            </a:pPr>
            <a:r>
              <a:rPr lang="ru-RU" sz="1600" dirty="0">
                <a:latin typeface="Times New Roman" panose="02020603050405020304" pitchFamily="18" charset="0"/>
                <a:cs typeface="Times New Roman" panose="02020603050405020304" pitchFamily="18" charset="0"/>
              </a:rPr>
              <a:t>4. Помогает осваивать средства восприятия мира и модели человеческого поведения в разных обстоятельствах.</a:t>
            </a:r>
          </a:p>
        </p:txBody>
      </p:sp>
    </p:spTree>
    <p:extLst>
      <p:ext uri="{BB962C8B-B14F-4D97-AF65-F5344CB8AC3E}">
        <p14:creationId xmlns:p14="http://schemas.microsoft.com/office/powerpoint/2010/main" val="334092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4055B30-B1A2-4F5B-BCEF-0E276AADEB47}"/>
              </a:ext>
            </a:extLst>
          </p:cNvPr>
          <p:cNvPicPr>
            <a:picLocks noChangeAspect="1"/>
          </p:cNvPicPr>
          <p:nvPr/>
        </p:nvPicPr>
        <p:blipFill>
          <a:blip r:embed="rId2"/>
          <a:stretch>
            <a:fillRect/>
          </a:stretch>
        </p:blipFill>
        <p:spPr>
          <a:xfrm>
            <a:off x="1524000" y="328612"/>
            <a:ext cx="9144000" cy="2272545"/>
          </a:xfrm>
          <a:prstGeom prst="rect">
            <a:avLst/>
          </a:prstGeom>
        </p:spPr>
      </p:pic>
      <p:sp>
        <p:nvSpPr>
          <p:cNvPr id="4" name="Заголовок 3">
            <a:extLst>
              <a:ext uri="{FF2B5EF4-FFF2-40B4-BE49-F238E27FC236}">
                <a16:creationId xmlns:a16="http://schemas.microsoft.com/office/drawing/2014/main" id="{BE1FE654-41AC-4443-98DF-D6307EE29E4B}"/>
              </a:ext>
            </a:extLst>
          </p:cNvPr>
          <p:cNvSpPr>
            <a:spLocks noGrp="1"/>
          </p:cNvSpPr>
          <p:nvPr>
            <p:ph type="title"/>
          </p:nvPr>
        </p:nvSpPr>
        <p:spPr>
          <a:xfrm>
            <a:off x="1524000" y="0"/>
            <a:ext cx="9235736" cy="2601157"/>
          </a:xfrm>
        </p:spPr>
        <p:txBody>
          <a:bodyPr>
            <a:normAutofit/>
          </a:bodyPr>
          <a:lstStyle/>
          <a:p>
            <a:endParaRPr lang="ru-RU" dirty="0"/>
          </a:p>
        </p:txBody>
      </p:sp>
      <p:sp>
        <p:nvSpPr>
          <p:cNvPr id="5" name="Объект 4">
            <a:extLst>
              <a:ext uri="{FF2B5EF4-FFF2-40B4-BE49-F238E27FC236}">
                <a16:creationId xmlns:a16="http://schemas.microsoft.com/office/drawing/2014/main" id="{D9535415-69D6-4AD9-8A8A-DAFB22667DA8}"/>
              </a:ext>
            </a:extLst>
          </p:cNvPr>
          <p:cNvSpPr>
            <a:spLocks noGrp="1"/>
          </p:cNvSpPr>
          <p:nvPr>
            <p:ph sz="quarter" idx="13"/>
          </p:nvPr>
        </p:nvSpPr>
        <p:spPr>
          <a:xfrm>
            <a:off x="355107" y="2601157"/>
            <a:ext cx="11265763" cy="4110360"/>
          </a:xfrm>
        </p:spPr>
        <p:txBody>
          <a:bodyPr>
            <a:normAutofit/>
          </a:bodyPr>
          <a:lstStyle/>
          <a:p>
            <a:pPr marL="0" indent="0">
              <a:buNone/>
            </a:pPr>
            <a:r>
              <a:rPr lang="ru-RU" sz="1800" dirty="0">
                <a:latin typeface="Times New Roman" panose="02020603050405020304" pitchFamily="18" charset="0"/>
                <a:cs typeface="Times New Roman" panose="02020603050405020304" pitchFamily="18" charset="0"/>
              </a:rPr>
              <a:t>5. Формирует эмоционально-ценностные установки по отношению к разным аспектам действительности.</a:t>
            </a:r>
          </a:p>
          <a:p>
            <a:pPr marL="0" indent="0">
              <a:buNone/>
            </a:pPr>
            <a:r>
              <a:rPr lang="ru-RU" sz="1800" dirty="0">
                <a:latin typeface="Times New Roman" panose="02020603050405020304" pitchFamily="18" charset="0"/>
                <a:cs typeface="Times New Roman" panose="02020603050405020304" pitchFamily="18" charset="0"/>
              </a:rPr>
              <a:t>6. Глубоко воздействует на чувства детей, содержит оценку происходящего. ( дети переживают события, испытывают волнение, радость, страх. Это помогает развивать этические представления: бережное отношение и любовь к природе).</a:t>
            </a:r>
          </a:p>
          <a:p>
            <a:pPr marL="0" indent="0">
              <a:buNone/>
            </a:pPr>
            <a:r>
              <a:rPr lang="ru-RU" sz="1800" dirty="0">
                <a:latin typeface="Times New Roman" panose="02020603050405020304" pitchFamily="18" charset="0"/>
                <a:cs typeface="Times New Roman" panose="02020603050405020304" pitchFamily="18" charset="0"/>
              </a:rPr>
              <a:t>7.  Учит и эстетическому восприятию природы через образный язык и иллюстрации художников.</a:t>
            </a:r>
          </a:p>
          <a:p>
            <a:pPr marL="0" indent="0">
              <a:buNone/>
            </a:pPr>
            <a:r>
              <a:rPr lang="ru-RU" sz="1800" dirty="0">
                <a:latin typeface="Times New Roman" panose="02020603050405020304" pitchFamily="18" charset="0"/>
                <a:cs typeface="Times New Roman" panose="02020603050405020304" pitchFamily="18" charset="0"/>
              </a:rPr>
              <a:t>8. Художественная литература помогает взрослым знакомить дошкольников с миром природы, формировать у детей осознано правильное отношение к природе.</a:t>
            </a:r>
          </a:p>
          <a:p>
            <a:pPr marL="0" indent="0">
              <a:buNone/>
            </a:pPr>
            <a:endParaRPr lang="ru-RU" sz="1800" dirty="0"/>
          </a:p>
        </p:txBody>
      </p:sp>
    </p:spTree>
    <p:extLst>
      <p:ext uri="{BB962C8B-B14F-4D97-AF65-F5344CB8AC3E}">
        <p14:creationId xmlns:p14="http://schemas.microsoft.com/office/powerpoint/2010/main" val="73887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4462C532-27DE-491C-A91C-E87E909DCACF}"/>
              </a:ext>
            </a:extLst>
          </p:cNvPr>
          <p:cNvSpPr>
            <a:spLocks noGrp="1"/>
          </p:cNvSpPr>
          <p:nvPr>
            <p:ph type="title"/>
          </p:nvPr>
        </p:nvSpPr>
        <p:spPr>
          <a:xfrm>
            <a:off x="913775" y="284086"/>
            <a:ext cx="10364451" cy="782716"/>
          </a:xfrm>
        </p:spPr>
        <p:txBody>
          <a:bodyPr/>
          <a:lstStyle/>
          <a:p>
            <a:endParaRPr lang="ru-RU" dirty="0"/>
          </a:p>
        </p:txBody>
      </p:sp>
      <p:sp>
        <p:nvSpPr>
          <p:cNvPr id="5" name="Объект 4">
            <a:extLst>
              <a:ext uri="{FF2B5EF4-FFF2-40B4-BE49-F238E27FC236}">
                <a16:creationId xmlns:a16="http://schemas.microsoft.com/office/drawing/2014/main" id="{EB3770A2-ABA1-44F3-BA49-12890D70C269}"/>
              </a:ext>
            </a:extLst>
          </p:cNvPr>
          <p:cNvSpPr>
            <a:spLocks noGrp="1"/>
          </p:cNvSpPr>
          <p:nvPr>
            <p:ph sz="quarter" idx="13"/>
          </p:nvPr>
        </p:nvSpPr>
        <p:spPr>
          <a:xfrm>
            <a:off x="213064" y="1251752"/>
            <a:ext cx="6409678" cy="5468644"/>
          </a:xfrm>
        </p:spPr>
        <p:txBody>
          <a:bodyPr>
            <a:normAutofit/>
          </a:bodyPr>
          <a:lstStyle/>
          <a:p>
            <a:pPr marL="0" indent="0">
              <a:buNone/>
            </a:pPr>
            <a:r>
              <a:rPr lang="ru-RU" sz="1600" dirty="0">
                <a:latin typeface="Times New Roman" panose="02020603050405020304" pitchFamily="18" charset="0"/>
                <a:cs typeface="Times New Roman" panose="02020603050405020304" pitchFamily="18" charset="0"/>
              </a:rPr>
              <a:t>Большое значение на формирующийся эстетический вкус ребенка оказывают иллюстрации в книгах. Педагоги Отмечают, что эффективность восприятия дошкольниками текста без иллюстраций снижается почти вдвое. Рисунок и слово в детской книге органически взаимосвязаны.</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 При выборе книги и иллюстраций в ней, необходимо учитывать особенности ребенка, специфику его восприятия и задачи воздействия книги на ребенка. </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Иллюстрация в книге, где содержание передает текст, выполняет познавательную, воспитательную, эстетическую, дополняющую функции.</a:t>
            </a:r>
          </a:p>
          <a:p>
            <a:endParaRPr lang="ru-RU" dirty="0"/>
          </a:p>
        </p:txBody>
      </p:sp>
      <p:pic>
        <p:nvPicPr>
          <p:cNvPr id="6" name="Объект 10">
            <a:extLst>
              <a:ext uri="{FF2B5EF4-FFF2-40B4-BE49-F238E27FC236}">
                <a16:creationId xmlns:a16="http://schemas.microsoft.com/office/drawing/2014/main" id="{BF5EB69B-5104-4524-AC9B-A586380EF573}"/>
              </a:ext>
            </a:extLst>
          </p:cNvPr>
          <p:cNvPicPr>
            <a:picLocks noGrp="1" noChangeAspect="1"/>
          </p:cNvPicPr>
          <p:nvPr>
            <p:ph sz="quarter" idx="14"/>
          </p:nvPr>
        </p:nvPicPr>
        <p:blipFill>
          <a:blip r:embed="rId2"/>
          <a:stretch>
            <a:fillRect/>
          </a:stretch>
        </p:blipFill>
        <p:spPr>
          <a:xfrm>
            <a:off x="6498455" y="1251753"/>
            <a:ext cx="5480482" cy="4900472"/>
          </a:xfrm>
          <a:prstGeom prst="rect">
            <a:avLst/>
          </a:prstGeom>
        </p:spPr>
      </p:pic>
    </p:spTree>
    <p:extLst>
      <p:ext uri="{BB962C8B-B14F-4D97-AF65-F5344CB8AC3E}">
        <p14:creationId xmlns:p14="http://schemas.microsoft.com/office/powerpoint/2010/main" val="1058774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9B890399-66F8-4813-AD80-067DC3A6D1F7}"/>
              </a:ext>
            </a:extLst>
          </p:cNvPr>
          <p:cNvSpPr>
            <a:spLocks noGrp="1"/>
          </p:cNvSpPr>
          <p:nvPr>
            <p:ph type="title"/>
          </p:nvPr>
        </p:nvSpPr>
        <p:spPr>
          <a:xfrm>
            <a:off x="913775" y="239698"/>
            <a:ext cx="10364451" cy="230819"/>
          </a:xfrm>
        </p:spPr>
        <p:txBody>
          <a:bodyPr>
            <a:normAutofit fontScale="90000"/>
          </a:bodyPr>
          <a:lstStyle/>
          <a:p>
            <a:endParaRPr lang="ru-RU" dirty="0"/>
          </a:p>
        </p:txBody>
      </p:sp>
      <p:pic>
        <p:nvPicPr>
          <p:cNvPr id="8" name="Объект 7">
            <a:extLst>
              <a:ext uri="{FF2B5EF4-FFF2-40B4-BE49-F238E27FC236}">
                <a16:creationId xmlns:a16="http://schemas.microsoft.com/office/drawing/2014/main" id="{15501A41-82F6-4673-BCF1-F569DE33702E}"/>
              </a:ext>
            </a:extLst>
          </p:cNvPr>
          <p:cNvPicPr>
            <a:picLocks noGrp="1" noChangeAspect="1"/>
          </p:cNvPicPr>
          <p:nvPr>
            <p:ph sz="quarter" idx="13"/>
          </p:nvPr>
        </p:nvPicPr>
        <p:blipFill>
          <a:blip r:embed="rId2"/>
          <a:stretch>
            <a:fillRect/>
          </a:stretch>
        </p:blipFill>
        <p:spPr>
          <a:xfrm>
            <a:off x="97654" y="1242874"/>
            <a:ext cx="5157927" cy="5308846"/>
          </a:xfrm>
          <a:prstGeom prst="rect">
            <a:avLst/>
          </a:prstGeom>
        </p:spPr>
      </p:pic>
      <p:sp>
        <p:nvSpPr>
          <p:cNvPr id="7" name="Объект 6">
            <a:extLst>
              <a:ext uri="{FF2B5EF4-FFF2-40B4-BE49-F238E27FC236}">
                <a16:creationId xmlns:a16="http://schemas.microsoft.com/office/drawing/2014/main" id="{BB375693-A924-46FD-A6DE-906020D85680}"/>
              </a:ext>
            </a:extLst>
          </p:cNvPr>
          <p:cNvSpPr>
            <a:spLocks noGrp="1"/>
          </p:cNvSpPr>
          <p:nvPr>
            <p:ph sz="quarter" idx="14"/>
          </p:nvPr>
        </p:nvSpPr>
        <p:spPr>
          <a:xfrm>
            <a:off x="5379868" y="949911"/>
            <a:ext cx="6604986" cy="5908089"/>
          </a:xfrm>
        </p:spPr>
        <p:txBody>
          <a:bodyPr>
            <a:normAutofit/>
          </a:bodyPr>
          <a:lstStyle/>
          <a:p>
            <a:pPr marL="0" indent="0">
              <a:buNone/>
            </a:pPr>
            <a:r>
              <a:rPr lang="ru-RU" sz="1600" b="1" dirty="0">
                <a:latin typeface="Times New Roman" panose="02020603050405020304" pitchFamily="18" charset="0"/>
                <a:cs typeface="Times New Roman" panose="02020603050405020304" pitchFamily="18" charset="0"/>
              </a:rPr>
              <a:t>Иллюстрация в книге, где содержание передает текст, выполняет познавательную, воспитательную, эстетическую, дополняющую функции.</a:t>
            </a:r>
            <a:endParaRPr lang="ru-RU" sz="1600" dirty="0">
              <a:latin typeface="Times New Roman" panose="02020603050405020304" pitchFamily="18" charset="0"/>
              <a:cs typeface="Times New Roman" panose="02020603050405020304" pitchFamily="18" charset="0"/>
            </a:endParaRPr>
          </a:p>
          <a:p>
            <a:pPr marL="0" indent="0">
              <a:buNone/>
            </a:pPr>
            <a:r>
              <a:rPr lang="ru-RU" sz="1400" b="1" dirty="0">
                <a:latin typeface="Times New Roman" panose="02020603050405020304" pitchFamily="18" charset="0"/>
                <a:cs typeface="Times New Roman" panose="02020603050405020304" pitchFamily="18" charset="0"/>
              </a:rPr>
              <a:t>Познавательная</a:t>
            </a:r>
            <a:r>
              <a:rPr lang="ru-RU" sz="1400" dirty="0">
                <a:latin typeface="Times New Roman" panose="02020603050405020304" pitchFamily="18" charset="0"/>
                <a:cs typeface="Times New Roman" panose="02020603050405020304" pitchFamily="18" charset="0"/>
              </a:rPr>
              <a:t> функция обеспечивается посредством отражения в иллюстрациях реалий окружающего мира, которые способствуют узнаваемости предметов и явлений.</a:t>
            </a:r>
          </a:p>
          <a:p>
            <a:pPr marL="0" indent="0">
              <a:buNone/>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Воспитательная</a:t>
            </a:r>
            <a:r>
              <a:rPr lang="ru-RU" sz="1400" dirty="0">
                <a:latin typeface="Times New Roman" panose="02020603050405020304" pitchFamily="18" charset="0"/>
                <a:cs typeface="Times New Roman" panose="02020603050405020304" pitchFamily="18" charset="0"/>
              </a:rPr>
              <a:t> функция обеспечивается связью иллюстраций с воспитательной идеей, составляющей основу содержания книги.</a:t>
            </a:r>
          </a:p>
          <a:p>
            <a:pPr marL="0" indent="0">
              <a:buNone/>
            </a:pPr>
            <a:r>
              <a:rPr lang="ru-RU" sz="1400" b="1" dirty="0">
                <a:latin typeface="Times New Roman" panose="02020603050405020304" pitchFamily="18" charset="0"/>
                <a:cs typeface="Times New Roman" panose="02020603050405020304" pitchFamily="18" charset="0"/>
              </a:rPr>
              <a:t>Эстетическая</a:t>
            </a:r>
            <a:r>
              <a:rPr lang="ru-RU" sz="1400" dirty="0">
                <a:latin typeface="Times New Roman" panose="02020603050405020304" pitchFamily="18" charset="0"/>
                <a:cs typeface="Times New Roman" panose="02020603050405020304" pitchFamily="18" charset="0"/>
              </a:rPr>
              <a:t> функция помогает в освоении нравственных ценностей, эстетических идеалов, углубляет восприятие литературного произведения.</a:t>
            </a:r>
          </a:p>
          <a:p>
            <a:pPr marL="0" indent="0">
              <a:buNone/>
            </a:pPr>
            <a:r>
              <a:rPr lang="ru-RU" sz="1400" dirty="0">
                <a:latin typeface="Times New Roman" panose="02020603050405020304" pitchFamily="18" charset="0"/>
                <a:cs typeface="Times New Roman" panose="02020603050405020304" pitchFamily="18" charset="0"/>
              </a:rPr>
              <a:t> Иллюстрация подсказывает ребенку общую оценку ситуации независимо от того, как эта ситуация представлена в тексте книги</a:t>
            </a:r>
            <a:r>
              <a:rPr lang="ru-RU" sz="1400" dirty="0"/>
              <a:t>.</a:t>
            </a:r>
          </a:p>
          <a:p>
            <a:endParaRPr lang="ru-RU" dirty="0"/>
          </a:p>
        </p:txBody>
      </p:sp>
    </p:spTree>
    <p:extLst>
      <p:ext uri="{BB962C8B-B14F-4D97-AF65-F5344CB8AC3E}">
        <p14:creationId xmlns:p14="http://schemas.microsoft.com/office/powerpoint/2010/main" val="268419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E99A6F7F-E416-4B2E-9B36-323732175CCA}"/>
              </a:ext>
            </a:extLst>
          </p:cNvPr>
          <p:cNvSpPr>
            <a:spLocks noGrp="1"/>
          </p:cNvSpPr>
          <p:nvPr>
            <p:ph type="title"/>
          </p:nvPr>
        </p:nvSpPr>
        <p:spPr>
          <a:xfrm>
            <a:off x="913775" y="266331"/>
            <a:ext cx="10364451" cy="150919"/>
          </a:xfrm>
        </p:spPr>
        <p:txBody>
          <a:bodyPr>
            <a:normAutofit fontScale="90000"/>
          </a:bodyPr>
          <a:lstStyle/>
          <a:p>
            <a:endParaRPr lang="ru-RU" dirty="0"/>
          </a:p>
        </p:txBody>
      </p:sp>
      <p:sp>
        <p:nvSpPr>
          <p:cNvPr id="5" name="Текст 4">
            <a:extLst>
              <a:ext uri="{FF2B5EF4-FFF2-40B4-BE49-F238E27FC236}">
                <a16:creationId xmlns:a16="http://schemas.microsoft.com/office/drawing/2014/main" id="{8646AB5A-EB7F-45EF-8564-4CE3AF7A551A}"/>
              </a:ext>
            </a:extLst>
          </p:cNvPr>
          <p:cNvSpPr>
            <a:spLocks noGrp="1"/>
          </p:cNvSpPr>
          <p:nvPr>
            <p:ph type="body" idx="1"/>
          </p:nvPr>
        </p:nvSpPr>
        <p:spPr/>
        <p:txBody>
          <a:bodyPr/>
          <a:lstStyle/>
          <a:p>
            <a:endParaRPr lang="ru-RU"/>
          </a:p>
        </p:txBody>
      </p:sp>
      <p:sp>
        <p:nvSpPr>
          <p:cNvPr id="7" name="Объект 6">
            <a:extLst>
              <a:ext uri="{FF2B5EF4-FFF2-40B4-BE49-F238E27FC236}">
                <a16:creationId xmlns:a16="http://schemas.microsoft.com/office/drawing/2014/main" id="{5E3BB5C1-8963-4130-862D-B769FA5F10B6}"/>
              </a:ext>
            </a:extLst>
          </p:cNvPr>
          <p:cNvSpPr>
            <a:spLocks noGrp="1"/>
          </p:cNvSpPr>
          <p:nvPr>
            <p:ph sz="quarter" idx="13"/>
          </p:nvPr>
        </p:nvSpPr>
        <p:spPr>
          <a:xfrm>
            <a:off x="346230" y="754603"/>
            <a:ext cx="5308846" cy="6010182"/>
          </a:xfrm>
          <a:solidFill>
            <a:schemeClr val="accent1">
              <a:lumMod val="60000"/>
              <a:lumOff val="40000"/>
            </a:schemeClr>
          </a:solidFill>
        </p:spPr>
        <p:txBody>
          <a:bodyPr>
            <a:noAutofit/>
          </a:bodyPr>
          <a:lstStyle/>
          <a:p>
            <a:pPr marL="0" indent="0">
              <a:buNone/>
            </a:pPr>
            <a:r>
              <a:rPr lang="ru-RU" sz="1400" b="1" dirty="0">
                <a:latin typeface="Times New Roman" panose="02020603050405020304" pitchFamily="18" charset="0"/>
                <a:cs typeface="Times New Roman" panose="02020603050405020304" pitchFamily="18" charset="0"/>
              </a:rPr>
              <a:t>При выборе художественных произведений о природе для чтения их детям педагогу нужно помнить о том, что:</a:t>
            </a:r>
          </a:p>
          <a:p>
            <a:endParaRPr lang="ru-RU" sz="11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сообщаемые автором сведения о природе должны быть правильными, реалистичными;</a:t>
            </a:r>
          </a:p>
          <a:p>
            <a:pPr marL="0" indent="0">
              <a:buNone/>
            </a:pP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связи и закономерности природы раскрыты в доступной детям степени;</a:t>
            </a: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произведение должно быть занимательным (интересная фабула, четкая сюжетная линия);</a:t>
            </a: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оно должно быть эмоциональным, насыщенным поэтическими оборотами, выразительными средствами.</a:t>
            </a:r>
          </a:p>
        </p:txBody>
      </p:sp>
      <p:sp>
        <p:nvSpPr>
          <p:cNvPr id="6" name="Текст 5">
            <a:extLst>
              <a:ext uri="{FF2B5EF4-FFF2-40B4-BE49-F238E27FC236}">
                <a16:creationId xmlns:a16="http://schemas.microsoft.com/office/drawing/2014/main" id="{2B610124-8633-4938-B94C-BC74C7D4EADD}"/>
              </a:ext>
            </a:extLst>
          </p:cNvPr>
          <p:cNvSpPr>
            <a:spLocks noGrp="1"/>
          </p:cNvSpPr>
          <p:nvPr>
            <p:ph type="body" sz="quarter" idx="3"/>
          </p:nvPr>
        </p:nvSpPr>
        <p:spPr/>
        <p:txBody>
          <a:bodyPr/>
          <a:lstStyle/>
          <a:p>
            <a:endParaRPr lang="ru-RU"/>
          </a:p>
        </p:txBody>
      </p:sp>
      <p:sp>
        <p:nvSpPr>
          <p:cNvPr id="8" name="Объект 7">
            <a:extLst>
              <a:ext uri="{FF2B5EF4-FFF2-40B4-BE49-F238E27FC236}">
                <a16:creationId xmlns:a16="http://schemas.microsoft.com/office/drawing/2014/main" id="{96282637-975F-484B-9D57-4E575359D1F2}"/>
              </a:ext>
            </a:extLst>
          </p:cNvPr>
          <p:cNvSpPr>
            <a:spLocks noGrp="1"/>
          </p:cNvSpPr>
          <p:nvPr>
            <p:ph sz="quarter" idx="14"/>
          </p:nvPr>
        </p:nvSpPr>
        <p:spPr>
          <a:xfrm>
            <a:off x="6172200" y="754603"/>
            <a:ext cx="5673570" cy="5939160"/>
          </a:xfrm>
          <a:solidFill>
            <a:srgbClr val="92D050"/>
          </a:solidFill>
        </p:spPr>
        <p:txBody>
          <a:bodyPr>
            <a:noAutofit/>
          </a:bodyPr>
          <a:lstStyle/>
          <a:p>
            <a:pPr marL="0" indent="0">
              <a:buNone/>
            </a:pPr>
            <a:r>
              <a:rPr lang="ru-RU" sz="1600" b="1" dirty="0">
                <a:latin typeface="Times New Roman" panose="02020603050405020304" pitchFamily="18" charset="0"/>
                <a:cs typeface="Times New Roman" panose="02020603050405020304" pitchFamily="18" charset="0"/>
              </a:rPr>
              <a:t>Работа по использованию книги строится на следующих педагогических принципах:</a:t>
            </a:r>
          </a:p>
          <a:p>
            <a:pPr lvl="0"/>
            <a:r>
              <a:rPr lang="ru-RU" sz="1600" dirty="0">
                <a:latin typeface="Times New Roman" panose="02020603050405020304" pitchFamily="18" charset="0"/>
                <a:cs typeface="Times New Roman" panose="02020603050405020304" pitchFamily="18" charset="0"/>
              </a:rPr>
              <a:t>тщательного, системного подбора литературы с учетом возрастных и индивидуальных особенностей детей;</a:t>
            </a:r>
          </a:p>
          <a:p>
            <a:pPr marL="0" lvl="0" indent="0">
              <a:buNone/>
            </a:pP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интеграции процесса приобщения к книжной культуре с разными видами детской деятельности (игрой, изобразительной, театрализованной деятельностью и др.);</a:t>
            </a:r>
          </a:p>
          <a:p>
            <a:pPr marL="0" lvl="0" indent="0">
              <a:buNone/>
            </a:pP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взаимодействия с родителями;</a:t>
            </a:r>
          </a:p>
          <a:p>
            <a:pPr marL="0" indent="0">
              <a:buNone/>
            </a:pPr>
            <a:endParaRPr lang="ru-RU" sz="1200" dirty="0"/>
          </a:p>
        </p:txBody>
      </p:sp>
    </p:spTree>
    <p:extLst>
      <p:ext uri="{BB962C8B-B14F-4D97-AF65-F5344CB8AC3E}">
        <p14:creationId xmlns:p14="http://schemas.microsoft.com/office/powerpoint/2010/main" val="83909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F5C2B2D-6E4E-432A-ACFE-5693D66718F6}"/>
              </a:ext>
            </a:extLst>
          </p:cNvPr>
          <p:cNvSpPr>
            <a:spLocks noGrp="1"/>
          </p:cNvSpPr>
          <p:nvPr>
            <p:ph type="title"/>
          </p:nvPr>
        </p:nvSpPr>
        <p:spPr>
          <a:xfrm>
            <a:off x="913775" y="618518"/>
            <a:ext cx="10364451" cy="384660"/>
          </a:xfrm>
        </p:spPr>
        <p:txBody>
          <a:bodyPr>
            <a:normAutofit fontScale="90000"/>
          </a:bodyPr>
          <a:lstStyle/>
          <a:p>
            <a:endParaRPr lang="ru-RU" dirty="0"/>
          </a:p>
        </p:txBody>
      </p:sp>
      <p:sp>
        <p:nvSpPr>
          <p:cNvPr id="9" name="Объект 8">
            <a:extLst>
              <a:ext uri="{FF2B5EF4-FFF2-40B4-BE49-F238E27FC236}">
                <a16:creationId xmlns:a16="http://schemas.microsoft.com/office/drawing/2014/main" id="{C10146DA-12F4-4460-AC99-9BD114C441F1}"/>
              </a:ext>
            </a:extLst>
          </p:cNvPr>
          <p:cNvSpPr>
            <a:spLocks noGrp="1"/>
          </p:cNvSpPr>
          <p:nvPr>
            <p:ph sz="quarter" idx="14"/>
          </p:nvPr>
        </p:nvSpPr>
        <p:spPr>
          <a:xfrm>
            <a:off x="6172202" y="1233996"/>
            <a:ext cx="5493056" cy="4900474"/>
          </a:xfrm>
          <a:solidFill>
            <a:schemeClr val="accent4">
              <a:lumMod val="60000"/>
              <a:lumOff val="40000"/>
            </a:schemeClr>
          </a:solidFill>
        </p:spPr>
        <p:txBody>
          <a:bodyPr>
            <a:normAutofit fontScale="92500"/>
          </a:bodyPr>
          <a:lstStyle/>
          <a:p>
            <a:pPr marL="0" indent="0">
              <a:buNone/>
            </a:pPr>
            <a:r>
              <a:rPr lang="ru-RU" sz="1900" b="1" dirty="0">
                <a:latin typeface="Times New Roman" panose="02020603050405020304" pitchFamily="18" charset="0"/>
                <a:cs typeface="Times New Roman" panose="02020603050405020304" pitchFamily="18" charset="0"/>
              </a:rPr>
              <a:t>Система работы по ознакомлению детей с природоведческой литературой  включает:</a:t>
            </a:r>
          </a:p>
          <a:p>
            <a:pPr marL="0" lvl="0" indent="0">
              <a:buNone/>
            </a:pPr>
            <a:r>
              <a:rPr lang="ru-RU" sz="1900" dirty="0">
                <a:latin typeface="Times New Roman" panose="02020603050405020304" pitchFamily="18" charset="0"/>
                <a:cs typeface="Times New Roman" panose="02020603050405020304" pitchFamily="18" charset="0"/>
              </a:rPr>
              <a:t>  *   ежедневное свободное чтение дошкольникам, беседы о прочитанном, самостоятельное рассматривание книг;</a:t>
            </a:r>
          </a:p>
          <a:p>
            <a:pPr marL="0" lvl="0" indent="0">
              <a:buNone/>
            </a:pPr>
            <a:r>
              <a:rPr lang="ru-RU" sz="1900" dirty="0">
                <a:latin typeface="Times New Roman" panose="02020603050405020304" pitchFamily="18" charset="0"/>
                <a:cs typeface="Times New Roman" panose="02020603050405020304" pitchFamily="18" charset="0"/>
              </a:rPr>
              <a:t>*   использование художественных произведений на занятиях и других формах экологического образования.</a:t>
            </a:r>
          </a:p>
          <a:p>
            <a:pPr marL="0" indent="0">
              <a:buNone/>
            </a:pPr>
            <a:r>
              <a:rPr lang="ru-RU" sz="1900" dirty="0">
                <a:latin typeface="Times New Roman" panose="02020603050405020304" pitchFamily="18" charset="0"/>
                <a:cs typeface="Times New Roman" panose="02020603050405020304" pitchFamily="18" charset="0"/>
              </a:rPr>
              <a:t>*  Основное правило — ежедневное чтение детям, ему в режиме дня отведено специальное время – в вечернее время.</a:t>
            </a:r>
          </a:p>
          <a:p>
            <a:endParaRPr lang="ru-RU" dirty="0"/>
          </a:p>
        </p:txBody>
      </p:sp>
      <p:pic>
        <p:nvPicPr>
          <p:cNvPr id="1026" name="Picture 2">
            <a:extLst>
              <a:ext uri="{FF2B5EF4-FFF2-40B4-BE49-F238E27FC236}">
                <a16:creationId xmlns:a16="http://schemas.microsoft.com/office/drawing/2014/main" id="{E4798173-5B82-46BF-93A0-2A8D586C58A9}"/>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2761" y="1233997"/>
            <a:ext cx="5567039" cy="490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41616"/>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Капля</Template>
  <TotalTime>271</TotalTime>
  <Words>1977</Words>
  <Application>Microsoft Office PowerPoint</Application>
  <PresentationFormat>Широкоэкранный</PresentationFormat>
  <Paragraphs>117</Paragraphs>
  <Slides>19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Times New Roman</vt:lpstr>
      <vt:lpstr>Tw Cen MT</vt:lpstr>
      <vt:lpstr>Капля</vt:lpstr>
      <vt:lpstr> Формирование экологической культуры у детей дошкольного возраста в процессе ознакомления с произведениями художественной литературы природоведческого направления.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Для формирования у детей осознанно правильного отношения к природе, воспитания любви ко всему живому полезно использовать поэзию. </vt:lpstr>
      <vt:lpstr>Дошкольный возраст – возраст сказок. Это наиболее любимый детьми литературный жанр, поэтому в развитии экологической культуры дошкольников целесообразно применять сказки. </vt:lpstr>
      <vt:lpstr>Презентация PowerPoint</vt:lpstr>
      <vt:lpstr>Презентация PowerPoint</vt:lpstr>
      <vt:lpstr>По итогам работы с детьми  возможно достичь следующих результатов:</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Домовой</dc:creator>
  <cp:lastModifiedBy>Домовой</cp:lastModifiedBy>
  <cp:revision>74</cp:revision>
  <dcterms:created xsi:type="dcterms:W3CDTF">2023-01-29T11:34:59Z</dcterms:created>
  <dcterms:modified xsi:type="dcterms:W3CDTF">2023-12-20T16:04:36Z</dcterms:modified>
</cp:coreProperties>
</file>